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8288000" cy="10287000"/>
  <p:notesSz cx="6858000" cy="9144000"/>
  <p:embeddedFontLst>
    <p:embeddedFont>
      <p:font typeface="Alice" pitchFamily="2" charset="77"/>
      <p:regular r:id="rId26"/>
    </p:embeddedFont>
    <p:embeddedFont>
      <p:font typeface="Alice Bold" pitchFamily="2" charset="77"/>
      <p:regular r:id="rId27"/>
      <p:bold r:id="rId28"/>
    </p:embeddedFont>
    <p:embeddedFont>
      <p:font typeface="Arimo" panose="020B0604020202020204" pitchFamily="34" charset="0"/>
      <p:regular r:id="rId29"/>
    </p:embeddedFont>
    <p:embeddedFont>
      <p:font typeface="Bodoni FLF" panose="02000606090000020003" pitchFamily="2" charset="0"/>
      <p:regular r:id="rId30"/>
    </p:embeddedFont>
    <p:embeddedFont>
      <p:font typeface="Bodoni FLF Bold" panose="02000803080000020003" pitchFamily="2" charset="0"/>
      <p:regular r:id="rId31"/>
      <p:bold r:id="rId32"/>
    </p:embeddedFont>
    <p:embeddedFont>
      <p:font typeface="Bodoni FLF Italics" panose="02000603090000090003" pitchFamily="2" charset="0"/>
      <p:regular r:id="rId33"/>
      <p:italic r:id="rId34"/>
    </p:embeddedFont>
    <p:embeddedFont>
      <p:font typeface="Calibri" panose="020F0502020204030204" pitchFamily="34" charset="0"/>
      <p:regular r:id="rId35"/>
      <p:bold r:id="rId36"/>
      <p:italic r:id="rId37"/>
      <p:boldItalic r:id="rId38"/>
    </p:embeddedFont>
    <p:embeddedFont>
      <p:font typeface="Open Sans Extra Bold" panose="020B0906030804020204" pitchFamily="3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autoAdjust="0"/>
    <p:restoredTop sz="94590" autoAdjust="0"/>
  </p:normalViewPr>
  <p:slideViewPr>
    <p:cSldViewPr>
      <p:cViewPr varScale="1">
        <p:scale>
          <a:sx n="66" d="100"/>
          <a:sy n="66" d="100"/>
        </p:scale>
        <p:origin x="544"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svg>
</file>

<file path=ppt/media/image3.png>
</file>

<file path=ppt/media/image4.svg>
</file>

<file path=ppt/media/image5.jpeg>
</file>

<file path=ppt/media/image6.png>
</file>

<file path=ppt/media/image7.svg>
</file>

<file path=ppt/media/image8.png>
</file>

<file path=ppt/media/image9.jpe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12.06.2023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a:p>
          <a:p>
            <a:r>
              <a:rPr lang="en-US"/>
              <a:t>Change prop physique, mécanique, thermiques (comme si on passait d'un matériau à un autre)</a:t>
            </a:r>
          </a:p>
          <a:p>
            <a:r>
              <a:rPr lang="en-US"/>
              <a:t>App : agrafes, appareils dentaires </a:t>
            </a:r>
          </a:p>
          <a:p>
            <a:r>
              <a:rPr lang="en-US"/>
              <a:t>App amf en général : automobile, panneaux solaires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t>
            </a:r>
          </a:p>
          <a:p>
            <a:r>
              <a:rPr lang="en-US"/>
              <a:t>Moitié Nickel et moitié titane Exemple d'utilisation du nitinol : </a:t>
            </a:r>
          </a:p>
          <a:p>
            <a:r>
              <a:rPr lang="en-US"/>
              <a:t>Agraphe, appareils dentaires, certains éléments de chirurgie, </a:t>
            </a:r>
          </a:p>
          <a:p>
            <a:r>
              <a:rPr lang="en-US"/>
              <a:t>Exemple alliage a mémoire de forme : </a:t>
            </a:r>
          </a:p>
          <a:p>
            <a:r>
              <a:rPr lang="en-US"/>
              <a:t>panneaux solaire, automobile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t>
            </a:r>
          </a:p>
          <a:p>
            <a:r>
              <a:rPr lang="en-US"/>
              <a:t>Moitié Nickel et moitié titane Exemple d'utilisation du nitinol : </a:t>
            </a:r>
          </a:p>
          <a:p>
            <a:r>
              <a:rPr lang="en-US"/>
              <a:t>Agraphe, appareils dentaires, certains éléments de chirurgie, </a:t>
            </a:r>
          </a:p>
          <a:p>
            <a:r>
              <a:rPr lang="en-US"/>
              <a:t>Exemple alliage a mémoire de forme : </a:t>
            </a:r>
          </a:p>
          <a:p>
            <a:r>
              <a:rPr lang="en-US"/>
              <a:t>panneaux solaire, automobile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t>
            </a:r>
          </a:p>
          <a:p>
            <a:r>
              <a:rPr lang="en-US"/>
              <a:t>Moitié Nickel et moitié titane Exemple d'utilisation du nitinol : </a:t>
            </a:r>
          </a:p>
          <a:p>
            <a:r>
              <a:rPr lang="en-US"/>
              <a:t>Agraphe, appareils dentaires, certains éléments de chirurgie, </a:t>
            </a:r>
          </a:p>
          <a:p>
            <a:r>
              <a:rPr lang="en-US"/>
              <a:t>Exemple alliage a mémoire de forme : </a:t>
            </a:r>
          </a:p>
          <a:p>
            <a:r>
              <a:rPr lang="en-US"/>
              <a:t>panneaux solaire, automobile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Nitinol : alliage Nickel / Titane</a:t>
            </a:r>
          </a:p>
          <a:p>
            <a:r>
              <a:rPr lang="en-US"/>
              <a:t>Super élasticité et mémoire de forme </a:t>
            </a:r>
          </a:p>
          <a:p>
            <a:r>
              <a:rPr lang="en-US"/>
              <a:t>Phénomène derrière est transition de phase (réarrangement des cristaux). Ici, 2 états : </a:t>
            </a:r>
          </a:p>
          <a:p>
            <a:r>
              <a:rPr lang="en-US"/>
              <a:t>- HT : état austenitique (structure simple)</a:t>
            </a:r>
          </a:p>
          <a:p>
            <a:r>
              <a:rPr lang="en-US"/>
              <a:t>- BT : état martensitique (structure complexe)</a:t>
            </a:r>
          </a:p>
          <a:p>
            <a:r>
              <a:rPr lang="en-US"/>
              <a:t>état dépend de sa structure cristallographique</a:t>
            </a:r>
          </a:p>
          <a:p>
            <a:r>
              <a:rPr lang="en-US"/>
              <a:t>App : agrafes, appareils dentaires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6/12/23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2.jpe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sv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1.jpe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8" Type="http://schemas.openxmlformats.org/officeDocument/2006/relationships/hyperlink" Target="https://youtu.be/gvb77eV7_XM" TargetMode="External"/><Relationship Id="rId3" Type="http://schemas.openxmlformats.org/officeDocument/2006/relationships/slideLayout" Target="../slideLayouts/slideLayout7.xml"/><Relationship Id="rId7" Type="http://schemas.openxmlformats.org/officeDocument/2006/relationships/hyperlink" Target="https://youtu.be/TPoSolafkl4" TargetMode="External"/><Relationship Id="rId2" Type="http://schemas.openxmlformats.org/officeDocument/2006/relationships/video" Target="https://www.youtube.com/watch?v=TPoSolafkl4" TargetMode="External"/><Relationship Id="rId1" Type="http://schemas.openxmlformats.org/officeDocument/2006/relationships/video" Target="https://www.youtube.com/watch?v=gvb77eV7_XM&amp;ab_channel=DrNozman" TargetMode="External"/><Relationship Id="rId6" Type="http://schemas.openxmlformats.org/officeDocument/2006/relationships/image" Target="../media/image29.svg"/><Relationship Id="rId5" Type="http://schemas.openxmlformats.org/officeDocument/2006/relationships/image" Target="../media/image28.png"/><Relationship Id="rId4" Type="http://schemas.openxmlformats.org/officeDocument/2006/relationships/image" Target="../media/image27.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7.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jpe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4875708" y="-2383592"/>
            <a:ext cx="4767184" cy="4767184"/>
            <a:chOff x="0" y="0"/>
            <a:chExt cx="812800" cy="812800"/>
          </a:xfrm>
        </p:grpSpPr>
        <p:sp>
          <p:nvSpPr>
            <p:cNvPr id="3" name="Freeform 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A4505"/>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63492" y="8746101"/>
            <a:ext cx="3521040" cy="3521040"/>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4875708" y="8727155"/>
            <a:ext cx="2773903" cy="1062289"/>
          </a:xfrm>
          <a:custGeom>
            <a:avLst/>
            <a:gdLst/>
            <a:ahLst/>
            <a:cxnLst/>
            <a:rect l="l" t="t" r="r" b="b"/>
            <a:pathLst>
              <a:path w="2773903" h="1062289">
                <a:moveTo>
                  <a:pt x="0" y="0"/>
                </a:moveTo>
                <a:lnTo>
                  <a:pt x="2773904" y="0"/>
                </a:lnTo>
                <a:lnTo>
                  <a:pt x="2773904" y="1062290"/>
                </a:lnTo>
                <a:lnTo>
                  <a:pt x="0" y="1062290"/>
                </a:lnTo>
                <a:lnTo>
                  <a:pt x="0" y="0"/>
                </a:lnTo>
                <a:close/>
              </a:path>
            </a:pathLst>
          </a:custGeom>
          <a:blipFill>
            <a:blip r:embed="rId2"/>
            <a:stretch>
              <a:fillRect/>
            </a:stretch>
          </a:blipFill>
        </p:spPr>
      </p:sp>
      <p:sp>
        <p:nvSpPr>
          <p:cNvPr id="9" name="TextBox 9"/>
          <p:cNvSpPr txBox="1"/>
          <p:nvPr/>
        </p:nvSpPr>
        <p:spPr>
          <a:xfrm>
            <a:off x="2395845" y="3892617"/>
            <a:ext cx="13496310" cy="1104900"/>
          </a:xfrm>
          <a:prstGeom prst="rect">
            <a:avLst/>
          </a:prstGeom>
        </p:spPr>
        <p:txBody>
          <a:bodyPr lIns="0" tIns="0" rIns="0" bIns="0" rtlCol="0" anchor="t">
            <a:spAutoFit/>
          </a:bodyPr>
          <a:lstStyle/>
          <a:p>
            <a:pPr algn="ctr">
              <a:lnSpc>
                <a:spcPts val="8640"/>
              </a:lnSpc>
            </a:pPr>
            <a:r>
              <a:rPr lang="en-US" sz="7200">
                <a:solidFill>
                  <a:srgbClr val="271905"/>
                </a:solidFill>
                <a:latin typeface="Alice"/>
              </a:rPr>
              <a:t>PROPRIÉTÉS INTRINSÈQUES</a:t>
            </a:r>
          </a:p>
        </p:txBody>
      </p:sp>
      <p:sp>
        <p:nvSpPr>
          <p:cNvPr id="10" name="TextBox 10"/>
          <p:cNvSpPr txBox="1"/>
          <p:nvPr/>
        </p:nvSpPr>
        <p:spPr>
          <a:xfrm>
            <a:off x="262603" y="230505"/>
            <a:ext cx="4266484" cy="2124075"/>
          </a:xfrm>
          <a:prstGeom prst="rect">
            <a:avLst/>
          </a:prstGeom>
        </p:spPr>
        <p:txBody>
          <a:bodyPr lIns="0" tIns="0" rIns="0" bIns="0" rtlCol="0" anchor="t">
            <a:spAutoFit/>
          </a:bodyPr>
          <a:lstStyle/>
          <a:p>
            <a:pPr>
              <a:lnSpc>
                <a:spcPts val="4200"/>
              </a:lnSpc>
            </a:pPr>
            <a:r>
              <a:rPr lang="en-US" sz="3000">
                <a:solidFill>
                  <a:srgbClr val="271905"/>
                </a:solidFill>
                <a:latin typeface="Alice"/>
              </a:rPr>
              <a:t>Sabourdy Lucie</a:t>
            </a:r>
          </a:p>
          <a:p>
            <a:pPr>
              <a:lnSpc>
                <a:spcPts val="4200"/>
              </a:lnSpc>
            </a:pPr>
            <a:r>
              <a:rPr lang="en-US" sz="3000">
                <a:solidFill>
                  <a:srgbClr val="271905"/>
                </a:solidFill>
                <a:latin typeface="Alice"/>
              </a:rPr>
              <a:t>Cambier Vianney</a:t>
            </a:r>
          </a:p>
          <a:p>
            <a:pPr>
              <a:lnSpc>
                <a:spcPts val="4200"/>
              </a:lnSpc>
            </a:pPr>
            <a:r>
              <a:rPr lang="en-US" sz="3000">
                <a:solidFill>
                  <a:srgbClr val="271905"/>
                </a:solidFill>
                <a:latin typeface="Alice"/>
              </a:rPr>
              <a:t>Pasturel Lallie</a:t>
            </a:r>
          </a:p>
          <a:p>
            <a:pPr>
              <a:lnSpc>
                <a:spcPts val="4200"/>
              </a:lnSpc>
            </a:pPr>
            <a:r>
              <a:rPr lang="en-US" sz="3000">
                <a:solidFill>
                  <a:srgbClr val="271905"/>
                </a:solidFill>
                <a:latin typeface="Alice"/>
              </a:rPr>
              <a:t>Macias Eloïse</a:t>
            </a:r>
          </a:p>
        </p:txBody>
      </p:sp>
      <p:sp>
        <p:nvSpPr>
          <p:cNvPr id="11" name="TextBox 11"/>
          <p:cNvSpPr txBox="1"/>
          <p:nvPr/>
        </p:nvSpPr>
        <p:spPr>
          <a:xfrm>
            <a:off x="5451107" y="5227570"/>
            <a:ext cx="7385786" cy="1157288"/>
          </a:xfrm>
          <a:prstGeom prst="rect">
            <a:avLst/>
          </a:prstGeom>
        </p:spPr>
        <p:txBody>
          <a:bodyPr lIns="0" tIns="0" rIns="0" bIns="0" rtlCol="0" anchor="t">
            <a:spAutoFit/>
          </a:bodyPr>
          <a:lstStyle/>
          <a:p>
            <a:pPr algn="ctr">
              <a:lnSpc>
                <a:spcPts val="8640"/>
              </a:lnSpc>
            </a:pPr>
            <a:r>
              <a:rPr lang="en-US" sz="7200">
                <a:solidFill>
                  <a:srgbClr val="271905"/>
                </a:solidFill>
                <a:latin typeface="Bodoni FLF Italics"/>
              </a:rPr>
              <a:t>des matériaux</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10</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Freeform 12"/>
          <p:cNvSpPr/>
          <p:nvPr/>
        </p:nvSpPr>
        <p:spPr>
          <a:xfrm>
            <a:off x="3656414" y="2043355"/>
            <a:ext cx="10975171" cy="6631773"/>
          </a:xfrm>
          <a:custGeom>
            <a:avLst/>
            <a:gdLst/>
            <a:ahLst/>
            <a:cxnLst/>
            <a:rect l="l" t="t" r="r" b="b"/>
            <a:pathLst>
              <a:path w="10975171" h="6631773">
                <a:moveTo>
                  <a:pt x="0" y="0"/>
                </a:moveTo>
                <a:lnTo>
                  <a:pt x="10975172" y="0"/>
                </a:lnTo>
                <a:lnTo>
                  <a:pt x="10975172" y="6631774"/>
                </a:lnTo>
                <a:lnTo>
                  <a:pt x="0" y="6631774"/>
                </a:lnTo>
                <a:lnTo>
                  <a:pt x="0" y="0"/>
                </a:lnTo>
                <a:close/>
              </a:path>
            </a:pathLst>
          </a:custGeom>
          <a:blipFill>
            <a:blip r:embed="rId3"/>
            <a:stretch>
              <a:fillRect l="-37526" t="-37887" r="-47398" b="-34259"/>
            </a:stretch>
          </a:blipFill>
        </p:spPr>
      </p:sp>
      <p:sp>
        <p:nvSpPr>
          <p:cNvPr id="13" name="TextBox 13"/>
          <p:cNvSpPr txBox="1"/>
          <p:nvPr/>
        </p:nvSpPr>
        <p:spPr>
          <a:xfrm>
            <a:off x="4312147" y="624206"/>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11</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pic>
        <p:nvPicPr>
          <p:cNvPr id="12" name="Picture 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2307016" y="2377853"/>
            <a:ext cx="14299593" cy="6394849"/>
          </a:xfrm>
          <a:prstGeom prst="rect">
            <a:avLst/>
          </a:prstGeom>
        </p:spPr>
      </p:pic>
      <p:sp>
        <p:nvSpPr>
          <p:cNvPr id="13" name="TextBox 13"/>
          <p:cNvSpPr txBox="1"/>
          <p:nvPr/>
        </p:nvSpPr>
        <p:spPr>
          <a:xfrm>
            <a:off x="4663060" y="53340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12</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TextBox 12"/>
          <p:cNvSpPr txBox="1"/>
          <p:nvPr/>
        </p:nvSpPr>
        <p:spPr>
          <a:xfrm>
            <a:off x="4663060" y="53340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
        <p:nvSpPr>
          <p:cNvPr id="13" name="TextBox 13"/>
          <p:cNvSpPr txBox="1"/>
          <p:nvPr/>
        </p:nvSpPr>
        <p:spPr>
          <a:xfrm>
            <a:off x="1028700" y="2581089"/>
            <a:ext cx="16371053" cy="5311775"/>
          </a:xfrm>
          <a:prstGeom prst="rect">
            <a:avLst/>
          </a:prstGeom>
        </p:spPr>
        <p:txBody>
          <a:bodyPr lIns="0" tIns="0" rIns="0" bIns="0" rtlCol="0" anchor="t">
            <a:spAutoFit/>
          </a:bodyPr>
          <a:lstStyle/>
          <a:p>
            <a:pPr algn="ctr">
              <a:lnSpc>
                <a:spcPts val="7000"/>
              </a:lnSpc>
            </a:pPr>
            <a:r>
              <a:rPr lang="en-US" sz="5000">
                <a:solidFill>
                  <a:srgbClr val="F4EADB"/>
                </a:solidFill>
                <a:latin typeface="Arimo"/>
              </a:rPr>
              <a:t>Dans cet état, ces supers matériaux créent un champ magnétique opposé à tout champ magnétique qui lui serait appliqué. </a:t>
            </a:r>
          </a:p>
          <a:p>
            <a:pPr algn="ctr">
              <a:lnSpc>
                <a:spcPts val="7000"/>
              </a:lnSpc>
              <a:spcBef>
                <a:spcPct val="0"/>
              </a:spcBef>
            </a:pPr>
            <a:r>
              <a:rPr lang="en-US" sz="5000">
                <a:solidFill>
                  <a:srgbClr val="F4EADB"/>
                </a:solidFill>
                <a:latin typeface="Arimo"/>
              </a:rPr>
              <a:t>-&gt; Le champ magnétique de l'aimant est incapable d'envahir le matériau, et c'est comme ça qu'il se retrouve à léviter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13</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Freeform 12"/>
          <p:cNvSpPr/>
          <p:nvPr/>
        </p:nvSpPr>
        <p:spPr>
          <a:xfrm>
            <a:off x="1228725" y="2728120"/>
            <a:ext cx="8215827" cy="5419087"/>
          </a:xfrm>
          <a:custGeom>
            <a:avLst/>
            <a:gdLst/>
            <a:ahLst/>
            <a:cxnLst/>
            <a:rect l="l" t="t" r="r" b="b"/>
            <a:pathLst>
              <a:path w="8215827" h="5419087">
                <a:moveTo>
                  <a:pt x="0" y="0"/>
                </a:moveTo>
                <a:lnTo>
                  <a:pt x="8215827" y="0"/>
                </a:lnTo>
                <a:lnTo>
                  <a:pt x="8215827" y="5419087"/>
                </a:lnTo>
                <a:lnTo>
                  <a:pt x="0" y="5419087"/>
                </a:lnTo>
                <a:lnTo>
                  <a:pt x="0" y="0"/>
                </a:lnTo>
                <a:close/>
              </a:path>
            </a:pathLst>
          </a:custGeom>
          <a:blipFill>
            <a:blip r:embed="rId3"/>
            <a:stretch>
              <a:fillRect l="-43956" t="-36089" r="-68008" b="-44675"/>
            </a:stretch>
          </a:blipFill>
        </p:spPr>
      </p:sp>
      <p:sp>
        <p:nvSpPr>
          <p:cNvPr id="13" name="TextBox 13"/>
          <p:cNvSpPr txBox="1"/>
          <p:nvPr/>
        </p:nvSpPr>
        <p:spPr>
          <a:xfrm>
            <a:off x="4312147" y="97155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
        <p:nvSpPr>
          <p:cNvPr id="14" name="Freeform 14"/>
          <p:cNvSpPr/>
          <p:nvPr/>
        </p:nvSpPr>
        <p:spPr>
          <a:xfrm>
            <a:off x="9780663" y="2704914"/>
            <a:ext cx="7375051" cy="5310037"/>
          </a:xfrm>
          <a:custGeom>
            <a:avLst/>
            <a:gdLst/>
            <a:ahLst/>
            <a:cxnLst/>
            <a:rect l="l" t="t" r="r" b="b"/>
            <a:pathLst>
              <a:path w="7375051" h="5310037">
                <a:moveTo>
                  <a:pt x="0" y="0"/>
                </a:moveTo>
                <a:lnTo>
                  <a:pt x="7375051" y="0"/>
                </a:lnTo>
                <a:lnTo>
                  <a:pt x="7375051" y="5310037"/>
                </a:lnTo>
                <a:lnTo>
                  <a:pt x="0" y="5310037"/>
                </a:lnTo>
                <a:lnTo>
                  <a:pt x="0" y="0"/>
                </a:lnTo>
                <a:close/>
              </a:path>
            </a:pathLst>
          </a:custGeom>
          <a:blipFill>
            <a:blip r:embed="rId4"/>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14</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Freeform 12"/>
          <p:cNvSpPr/>
          <p:nvPr/>
        </p:nvSpPr>
        <p:spPr>
          <a:xfrm>
            <a:off x="2880783" y="1487849"/>
            <a:ext cx="11370065" cy="6395662"/>
          </a:xfrm>
          <a:custGeom>
            <a:avLst/>
            <a:gdLst/>
            <a:ahLst/>
            <a:cxnLst/>
            <a:rect l="l" t="t" r="r" b="b"/>
            <a:pathLst>
              <a:path w="11370065" h="6395662">
                <a:moveTo>
                  <a:pt x="0" y="0"/>
                </a:moveTo>
                <a:lnTo>
                  <a:pt x="11370065" y="0"/>
                </a:lnTo>
                <a:lnTo>
                  <a:pt x="11370065" y="6395662"/>
                </a:lnTo>
                <a:lnTo>
                  <a:pt x="0" y="6395662"/>
                </a:lnTo>
                <a:lnTo>
                  <a:pt x="0" y="0"/>
                </a:lnTo>
                <a:close/>
              </a:path>
            </a:pathLst>
          </a:custGeom>
          <a:blipFill>
            <a:blip r:embed="rId3"/>
            <a:stretch>
              <a:fillRect/>
            </a:stretch>
          </a:blipFill>
        </p:spPr>
      </p:sp>
      <p:sp>
        <p:nvSpPr>
          <p:cNvPr id="13" name="TextBox 13"/>
          <p:cNvSpPr txBox="1"/>
          <p:nvPr/>
        </p:nvSpPr>
        <p:spPr>
          <a:xfrm>
            <a:off x="3600613" y="169256"/>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
        <p:nvSpPr>
          <p:cNvPr id="14" name="TextBox 14"/>
          <p:cNvSpPr txBox="1"/>
          <p:nvPr/>
        </p:nvSpPr>
        <p:spPr>
          <a:xfrm>
            <a:off x="2880783" y="8106561"/>
            <a:ext cx="11370065" cy="507366"/>
          </a:xfrm>
          <a:prstGeom prst="rect">
            <a:avLst/>
          </a:prstGeom>
        </p:spPr>
        <p:txBody>
          <a:bodyPr lIns="0" tIns="0" rIns="0" bIns="0" rtlCol="0" anchor="t">
            <a:spAutoFit/>
          </a:bodyPr>
          <a:lstStyle/>
          <a:p>
            <a:pPr algn="ctr">
              <a:lnSpc>
                <a:spcPts val="4059"/>
              </a:lnSpc>
              <a:spcBef>
                <a:spcPct val="0"/>
              </a:spcBef>
            </a:pPr>
            <a:r>
              <a:rPr lang="en-US" sz="2899">
                <a:solidFill>
                  <a:srgbClr val="F4EADB"/>
                </a:solidFill>
                <a:latin typeface="Arimo"/>
              </a:rPr>
              <a:t>Train à sustentation au Japon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15455461" y="-1121382"/>
            <a:ext cx="2150082" cy="2150082"/>
            <a:chOff x="0" y="0"/>
            <a:chExt cx="812800" cy="812800"/>
          </a:xfrm>
        </p:grpSpPr>
        <p:sp>
          <p:nvSpPr>
            <p:cNvPr id="3" name="Freeform 3"/>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67D55"/>
            </a:solidFill>
          </p:spPr>
        </p:sp>
        <p:sp>
          <p:nvSpPr>
            <p:cNvPr id="4" name="TextBox 4"/>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028101" y="7927245"/>
            <a:ext cx="5603430" cy="5603430"/>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1253596" y="3100140"/>
            <a:ext cx="6403491" cy="2797934"/>
          </a:xfrm>
          <a:custGeom>
            <a:avLst/>
            <a:gdLst/>
            <a:ahLst/>
            <a:cxnLst/>
            <a:rect l="l" t="t" r="r" b="b"/>
            <a:pathLst>
              <a:path w="6403491" h="2797934">
                <a:moveTo>
                  <a:pt x="0" y="0"/>
                </a:moveTo>
                <a:lnTo>
                  <a:pt x="6403490" y="0"/>
                </a:lnTo>
                <a:lnTo>
                  <a:pt x="6403490" y="2797934"/>
                </a:lnTo>
                <a:lnTo>
                  <a:pt x="0" y="2797934"/>
                </a:lnTo>
                <a:lnTo>
                  <a:pt x="0" y="0"/>
                </a:lnTo>
                <a:close/>
              </a:path>
            </a:pathLst>
          </a:custGeom>
          <a:blipFill>
            <a:blip r:embed="rId2"/>
            <a:stretch>
              <a:fillRect l="-34123" r="-3413" b="-116279"/>
            </a:stretch>
          </a:blipFill>
        </p:spPr>
      </p:sp>
      <p:sp>
        <p:nvSpPr>
          <p:cNvPr id="9" name="Freeform 9"/>
          <p:cNvSpPr/>
          <p:nvPr/>
        </p:nvSpPr>
        <p:spPr>
          <a:xfrm>
            <a:off x="630804" y="3059939"/>
            <a:ext cx="6588945" cy="2878337"/>
          </a:xfrm>
          <a:custGeom>
            <a:avLst/>
            <a:gdLst/>
            <a:ahLst/>
            <a:cxnLst/>
            <a:rect l="l" t="t" r="r" b="b"/>
            <a:pathLst>
              <a:path w="6588945" h="2878337">
                <a:moveTo>
                  <a:pt x="0" y="0"/>
                </a:moveTo>
                <a:lnTo>
                  <a:pt x="6588946" y="0"/>
                </a:lnTo>
                <a:lnTo>
                  <a:pt x="6588946" y="2878337"/>
                </a:lnTo>
                <a:lnTo>
                  <a:pt x="0" y="2878337"/>
                </a:lnTo>
                <a:lnTo>
                  <a:pt x="0" y="0"/>
                </a:lnTo>
                <a:close/>
              </a:path>
            </a:pathLst>
          </a:custGeom>
          <a:blipFill>
            <a:blip r:embed="rId2"/>
            <a:stretch>
              <a:fillRect l="-33665" t="-107318" b="-2919"/>
            </a:stretch>
          </a:blipFill>
        </p:spPr>
      </p:sp>
      <p:sp>
        <p:nvSpPr>
          <p:cNvPr id="10" name="AutoShape 10"/>
          <p:cNvSpPr/>
          <p:nvPr/>
        </p:nvSpPr>
        <p:spPr>
          <a:xfrm flipV="1">
            <a:off x="411747" y="8245382"/>
            <a:ext cx="16929577" cy="97023"/>
          </a:xfrm>
          <a:prstGeom prst="line">
            <a:avLst/>
          </a:prstGeom>
          <a:ln w="38100" cap="flat">
            <a:solidFill>
              <a:srgbClr val="967D55"/>
            </a:solidFill>
            <a:prstDash val="solid"/>
            <a:headEnd type="none" w="sm" len="sm"/>
            <a:tailEnd type="triangle" w="lg" len="med"/>
          </a:ln>
        </p:spPr>
      </p:sp>
      <p:sp>
        <p:nvSpPr>
          <p:cNvPr id="11" name="AutoShape 11"/>
          <p:cNvSpPr/>
          <p:nvPr/>
        </p:nvSpPr>
        <p:spPr>
          <a:xfrm>
            <a:off x="9144000" y="7963910"/>
            <a:ext cx="0" cy="606203"/>
          </a:xfrm>
          <a:prstGeom prst="line">
            <a:avLst/>
          </a:prstGeom>
          <a:ln w="38100" cap="flat">
            <a:solidFill>
              <a:srgbClr val="967D55"/>
            </a:solidFill>
            <a:prstDash val="solid"/>
            <a:headEnd type="none" w="sm" len="sm"/>
            <a:tailEnd type="none" w="sm" len="sm"/>
          </a:ln>
        </p:spPr>
      </p:sp>
      <p:sp>
        <p:nvSpPr>
          <p:cNvPr id="12" name="Freeform 12"/>
          <p:cNvSpPr/>
          <p:nvPr/>
        </p:nvSpPr>
        <p:spPr>
          <a:xfrm>
            <a:off x="7998468" y="4242461"/>
            <a:ext cx="2476409" cy="513292"/>
          </a:xfrm>
          <a:custGeom>
            <a:avLst/>
            <a:gdLst/>
            <a:ahLst/>
            <a:cxnLst/>
            <a:rect l="l" t="t" r="r" b="b"/>
            <a:pathLst>
              <a:path w="2476409" h="513292">
                <a:moveTo>
                  <a:pt x="0" y="0"/>
                </a:moveTo>
                <a:lnTo>
                  <a:pt x="2476409" y="0"/>
                </a:lnTo>
                <a:lnTo>
                  <a:pt x="2476409" y="513292"/>
                </a:lnTo>
                <a:lnTo>
                  <a:pt x="0" y="51329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3" name="TextBox 13"/>
          <p:cNvSpPr txBox="1"/>
          <p:nvPr/>
        </p:nvSpPr>
        <p:spPr>
          <a:xfrm>
            <a:off x="5883569" y="9444355"/>
            <a:ext cx="6617568"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15</a:t>
            </a:r>
          </a:p>
        </p:txBody>
      </p:sp>
      <p:sp>
        <p:nvSpPr>
          <p:cNvPr id="14" name="TextBox 14"/>
          <p:cNvSpPr txBox="1"/>
          <p:nvPr/>
        </p:nvSpPr>
        <p:spPr>
          <a:xfrm>
            <a:off x="4312147" y="971550"/>
            <a:ext cx="9663706" cy="1047750"/>
          </a:xfrm>
          <a:prstGeom prst="rect">
            <a:avLst/>
          </a:prstGeom>
        </p:spPr>
        <p:txBody>
          <a:bodyPr lIns="0" tIns="0" rIns="0" bIns="0" rtlCol="0" anchor="t">
            <a:spAutoFit/>
          </a:bodyPr>
          <a:lstStyle/>
          <a:p>
            <a:pPr algn="ctr">
              <a:lnSpc>
                <a:spcPts val="7800"/>
              </a:lnSpc>
            </a:pPr>
            <a:r>
              <a:rPr lang="en-US" sz="6500">
                <a:solidFill>
                  <a:srgbClr val="6A4505"/>
                </a:solidFill>
                <a:latin typeface="Bodoni FLF Italics"/>
              </a:rPr>
              <a:t>Alliages à mémoire de forme</a:t>
            </a:r>
          </a:p>
        </p:txBody>
      </p:sp>
      <p:sp>
        <p:nvSpPr>
          <p:cNvPr id="15" name="TextBox 15"/>
          <p:cNvSpPr txBox="1"/>
          <p:nvPr/>
        </p:nvSpPr>
        <p:spPr>
          <a:xfrm>
            <a:off x="11600743" y="6490710"/>
            <a:ext cx="5709196" cy="1436371"/>
          </a:xfrm>
          <a:prstGeom prst="rect">
            <a:avLst/>
          </a:prstGeom>
        </p:spPr>
        <p:txBody>
          <a:bodyPr lIns="0" tIns="0" rIns="0" bIns="0" rtlCol="0" anchor="t">
            <a:spAutoFit/>
          </a:bodyPr>
          <a:lstStyle/>
          <a:p>
            <a:pPr algn="ctr">
              <a:lnSpc>
                <a:spcPts val="3779"/>
              </a:lnSpc>
              <a:spcBef>
                <a:spcPct val="0"/>
              </a:spcBef>
            </a:pPr>
            <a:r>
              <a:rPr lang="en-US" sz="2699">
                <a:solidFill>
                  <a:srgbClr val="000000"/>
                </a:solidFill>
                <a:latin typeface="Bodoni FLF Bold"/>
              </a:rPr>
              <a:t>Haute Température : </a:t>
            </a:r>
          </a:p>
          <a:p>
            <a:pPr algn="ctr">
              <a:lnSpc>
                <a:spcPts val="3779"/>
              </a:lnSpc>
              <a:spcBef>
                <a:spcPct val="0"/>
              </a:spcBef>
            </a:pPr>
            <a:r>
              <a:rPr lang="en-US" sz="2699">
                <a:solidFill>
                  <a:srgbClr val="000000"/>
                </a:solidFill>
                <a:latin typeface="Bodoni FLF Bold"/>
              </a:rPr>
              <a:t>état austenitique </a:t>
            </a:r>
          </a:p>
          <a:p>
            <a:pPr algn="ctr">
              <a:lnSpc>
                <a:spcPts val="3779"/>
              </a:lnSpc>
              <a:spcBef>
                <a:spcPct val="0"/>
              </a:spcBef>
            </a:pPr>
            <a:r>
              <a:rPr lang="en-US" sz="2699">
                <a:solidFill>
                  <a:srgbClr val="000000"/>
                </a:solidFill>
                <a:latin typeface="Bodoni FLF Bold"/>
              </a:rPr>
              <a:t>(structure cristallographique simple)</a:t>
            </a:r>
          </a:p>
        </p:txBody>
      </p:sp>
      <p:sp>
        <p:nvSpPr>
          <p:cNvPr id="16" name="TextBox 16"/>
          <p:cNvSpPr txBox="1"/>
          <p:nvPr/>
        </p:nvSpPr>
        <p:spPr>
          <a:xfrm>
            <a:off x="865482" y="6488461"/>
            <a:ext cx="6119589" cy="1436371"/>
          </a:xfrm>
          <a:prstGeom prst="rect">
            <a:avLst/>
          </a:prstGeom>
        </p:spPr>
        <p:txBody>
          <a:bodyPr lIns="0" tIns="0" rIns="0" bIns="0" rtlCol="0" anchor="t">
            <a:spAutoFit/>
          </a:bodyPr>
          <a:lstStyle/>
          <a:p>
            <a:pPr algn="ctr">
              <a:lnSpc>
                <a:spcPts val="3779"/>
              </a:lnSpc>
            </a:pPr>
            <a:r>
              <a:rPr lang="en-US" sz="2699">
                <a:solidFill>
                  <a:srgbClr val="000000"/>
                </a:solidFill>
                <a:latin typeface="Bodoni FLF Bold"/>
              </a:rPr>
              <a:t>Basse Température : </a:t>
            </a:r>
          </a:p>
          <a:p>
            <a:pPr algn="ctr">
              <a:lnSpc>
                <a:spcPts val="3779"/>
              </a:lnSpc>
            </a:pPr>
            <a:r>
              <a:rPr lang="en-US" sz="2699">
                <a:solidFill>
                  <a:srgbClr val="000000"/>
                </a:solidFill>
                <a:latin typeface="Bodoni FLF Bold"/>
              </a:rPr>
              <a:t>état martensitique </a:t>
            </a:r>
          </a:p>
          <a:p>
            <a:pPr algn="ctr">
              <a:lnSpc>
                <a:spcPts val="3779"/>
              </a:lnSpc>
              <a:spcBef>
                <a:spcPct val="0"/>
              </a:spcBef>
            </a:pPr>
            <a:r>
              <a:rPr lang="en-US" sz="2699">
                <a:solidFill>
                  <a:srgbClr val="000000"/>
                </a:solidFill>
                <a:latin typeface="Bodoni FLF Bold"/>
              </a:rPr>
              <a:t>(structure cristallographique complexe)</a:t>
            </a:r>
          </a:p>
        </p:txBody>
      </p:sp>
      <p:sp>
        <p:nvSpPr>
          <p:cNvPr id="17" name="TextBox 17"/>
          <p:cNvSpPr txBox="1"/>
          <p:nvPr/>
        </p:nvSpPr>
        <p:spPr>
          <a:xfrm>
            <a:off x="15139698" y="8617738"/>
            <a:ext cx="2736664"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Température</a:t>
            </a:r>
          </a:p>
        </p:txBody>
      </p:sp>
      <p:sp>
        <p:nvSpPr>
          <p:cNvPr id="18" name="TextBox 18"/>
          <p:cNvSpPr txBox="1"/>
          <p:nvPr/>
        </p:nvSpPr>
        <p:spPr>
          <a:xfrm>
            <a:off x="7962809" y="7498456"/>
            <a:ext cx="2362381"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T transition</a:t>
            </a:r>
          </a:p>
        </p:txBody>
      </p:sp>
      <p:sp>
        <p:nvSpPr>
          <p:cNvPr id="19" name="TextBox 19"/>
          <p:cNvSpPr txBox="1"/>
          <p:nvPr/>
        </p:nvSpPr>
        <p:spPr>
          <a:xfrm>
            <a:off x="7327818" y="3267736"/>
            <a:ext cx="3632363" cy="889000"/>
          </a:xfrm>
          <a:prstGeom prst="rect">
            <a:avLst/>
          </a:prstGeom>
        </p:spPr>
        <p:txBody>
          <a:bodyPr lIns="0" tIns="0" rIns="0" bIns="0" rtlCol="0" anchor="t">
            <a:spAutoFit/>
          </a:bodyPr>
          <a:lstStyle/>
          <a:p>
            <a:pPr algn="ctr">
              <a:lnSpc>
                <a:spcPts val="3499"/>
              </a:lnSpc>
              <a:spcBef>
                <a:spcPct val="0"/>
              </a:spcBef>
            </a:pPr>
            <a:r>
              <a:rPr lang="en-US" sz="2499">
                <a:solidFill>
                  <a:srgbClr val="000000"/>
                </a:solidFill>
                <a:latin typeface="Bodoni FLF Bold"/>
              </a:rPr>
              <a:t>Réarrangement des cristaux</a:t>
            </a:r>
          </a:p>
        </p:txBody>
      </p:sp>
      <p:sp>
        <p:nvSpPr>
          <p:cNvPr id="20" name="TextBox 20"/>
          <p:cNvSpPr txBox="1"/>
          <p:nvPr/>
        </p:nvSpPr>
        <p:spPr>
          <a:xfrm>
            <a:off x="4553894" y="8532013"/>
            <a:ext cx="9180212" cy="817880"/>
          </a:xfrm>
          <a:prstGeom prst="rect">
            <a:avLst/>
          </a:prstGeom>
        </p:spPr>
        <p:txBody>
          <a:bodyPr lIns="0" tIns="0" rIns="0" bIns="0" rtlCol="0" anchor="t">
            <a:spAutoFit/>
          </a:bodyPr>
          <a:lstStyle/>
          <a:p>
            <a:pPr algn="ctr">
              <a:lnSpc>
                <a:spcPts val="3219"/>
              </a:lnSpc>
            </a:pPr>
            <a:r>
              <a:rPr lang="en-US" sz="2299">
                <a:solidFill>
                  <a:srgbClr val="000000"/>
                </a:solidFill>
                <a:latin typeface="Bodoni FLF Bold"/>
              </a:rPr>
              <a:t>Change propriétés physiques, mécaniques et thermiques</a:t>
            </a:r>
          </a:p>
          <a:p>
            <a:pPr algn="ctr">
              <a:lnSpc>
                <a:spcPts val="3219"/>
              </a:lnSpc>
              <a:spcBef>
                <a:spcPct val="0"/>
              </a:spcBef>
            </a:pPr>
            <a:r>
              <a:rPr lang="en-US" sz="2299">
                <a:solidFill>
                  <a:srgbClr val="000000"/>
                </a:solidFill>
                <a:latin typeface="Bodoni FLF Bold"/>
              </a:rPr>
              <a:t>(comme si on passait d'un matériau à un autre)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16</a:t>
            </a:r>
          </a:p>
        </p:txBody>
      </p:sp>
      <p:grpSp>
        <p:nvGrpSpPr>
          <p:cNvPr id="3" name="Group 3"/>
          <p:cNvGrpSpPr/>
          <p:nvPr/>
        </p:nvGrpSpPr>
        <p:grpSpPr>
          <a:xfrm>
            <a:off x="16593978" y="1447800"/>
            <a:ext cx="2046866" cy="2046866"/>
            <a:chOff x="0" y="0"/>
            <a:chExt cx="812800" cy="812800"/>
          </a:xfrm>
        </p:grpSpPr>
        <p:sp>
          <p:nvSpPr>
            <p:cNvPr id="4" name="Freeform 4"/>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5" name="TextBox 5"/>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2492340" y="4219596"/>
            <a:ext cx="3521040" cy="3521040"/>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2812018" y="2719376"/>
            <a:ext cx="8585902" cy="4484076"/>
          </a:xfrm>
          <a:custGeom>
            <a:avLst/>
            <a:gdLst/>
            <a:ahLst/>
            <a:cxnLst/>
            <a:rect l="l" t="t" r="r" b="b"/>
            <a:pathLst>
              <a:path w="8585902" h="4484076">
                <a:moveTo>
                  <a:pt x="0" y="0"/>
                </a:moveTo>
                <a:lnTo>
                  <a:pt x="8585902" y="0"/>
                </a:lnTo>
                <a:lnTo>
                  <a:pt x="8585902" y="4484076"/>
                </a:lnTo>
                <a:lnTo>
                  <a:pt x="0" y="4484076"/>
                </a:lnTo>
                <a:lnTo>
                  <a:pt x="0" y="0"/>
                </a:lnTo>
                <a:close/>
              </a:path>
            </a:pathLst>
          </a:custGeom>
          <a:blipFill>
            <a:blip r:embed="rId3"/>
            <a:stretch>
              <a:fillRect/>
            </a:stretch>
          </a:blipFill>
        </p:spPr>
      </p:sp>
      <p:sp>
        <p:nvSpPr>
          <p:cNvPr id="10" name="TextBox 10"/>
          <p:cNvSpPr txBox="1"/>
          <p:nvPr/>
        </p:nvSpPr>
        <p:spPr>
          <a:xfrm>
            <a:off x="4370625" y="-1905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Alliages à mémoire de forme</a:t>
            </a:r>
          </a:p>
        </p:txBody>
      </p:sp>
      <p:sp>
        <p:nvSpPr>
          <p:cNvPr id="11" name="TextBox 11"/>
          <p:cNvSpPr txBox="1"/>
          <p:nvPr/>
        </p:nvSpPr>
        <p:spPr>
          <a:xfrm>
            <a:off x="11153963" y="3111319"/>
            <a:ext cx="5491735" cy="657189"/>
          </a:xfrm>
          <a:prstGeom prst="rect">
            <a:avLst/>
          </a:prstGeom>
        </p:spPr>
        <p:txBody>
          <a:bodyPr lIns="0" tIns="0" rIns="0" bIns="0" rtlCol="0" anchor="t">
            <a:spAutoFit/>
          </a:bodyPr>
          <a:lstStyle/>
          <a:p>
            <a:pPr algn="ctr">
              <a:lnSpc>
                <a:spcPts val="4800"/>
              </a:lnSpc>
            </a:pPr>
            <a:r>
              <a:rPr lang="en-US" sz="4000">
                <a:solidFill>
                  <a:srgbClr val="F4EADB"/>
                </a:solidFill>
                <a:latin typeface="Bodoni FLF Italics"/>
              </a:rPr>
              <a:t>Austénite</a:t>
            </a:r>
          </a:p>
        </p:txBody>
      </p:sp>
      <p:sp>
        <p:nvSpPr>
          <p:cNvPr id="12" name="AutoShape 12"/>
          <p:cNvSpPr/>
          <p:nvPr/>
        </p:nvSpPr>
        <p:spPr>
          <a:xfrm flipV="1">
            <a:off x="7104969" y="3525673"/>
            <a:ext cx="5861626" cy="485669"/>
          </a:xfrm>
          <a:prstGeom prst="line">
            <a:avLst/>
          </a:prstGeom>
          <a:ln w="38100" cap="flat">
            <a:solidFill>
              <a:srgbClr val="6A4505"/>
            </a:solidFill>
            <a:prstDash val="solid"/>
            <a:headEnd type="triangle" w="lg" len="med"/>
            <a:tailEnd type="none" w="sm" len="sm"/>
          </a:ln>
        </p:spPr>
      </p:sp>
      <p:sp>
        <p:nvSpPr>
          <p:cNvPr id="13" name="TextBox 13"/>
          <p:cNvSpPr txBox="1"/>
          <p:nvPr/>
        </p:nvSpPr>
        <p:spPr>
          <a:xfrm>
            <a:off x="11862815" y="6193251"/>
            <a:ext cx="5491735" cy="657189"/>
          </a:xfrm>
          <a:prstGeom prst="rect">
            <a:avLst/>
          </a:prstGeom>
        </p:spPr>
        <p:txBody>
          <a:bodyPr lIns="0" tIns="0" rIns="0" bIns="0" rtlCol="0" anchor="t">
            <a:spAutoFit/>
          </a:bodyPr>
          <a:lstStyle/>
          <a:p>
            <a:pPr algn="ctr">
              <a:lnSpc>
                <a:spcPts val="4800"/>
              </a:lnSpc>
            </a:pPr>
            <a:r>
              <a:rPr lang="en-US" sz="4000">
                <a:solidFill>
                  <a:srgbClr val="F4EADB"/>
                </a:solidFill>
                <a:latin typeface="Bodoni FLF Italics"/>
              </a:rPr>
              <a:t>Martensite</a:t>
            </a:r>
          </a:p>
        </p:txBody>
      </p:sp>
      <p:sp>
        <p:nvSpPr>
          <p:cNvPr id="14" name="AutoShape 14"/>
          <p:cNvSpPr/>
          <p:nvPr/>
        </p:nvSpPr>
        <p:spPr>
          <a:xfrm>
            <a:off x="8036631" y="6483711"/>
            <a:ext cx="5363747" cy="61947"/>
          </a:xfrm>
          <a:prstGeom prst="line">
            <a:avLst/>
          </a:prstGeom>
          <a:ln w="38100" cap="flat">
            <a:solidFill>
              <a:srgbClr val="6A4505"/>
            </a:solidFill>
            <a:prstDash val="solid"/>
            <a:headEnd type="triangle" w="lg" len="med"/>
            <a:tailEnd type="none" w="sm" len="sm"/>
          </a:ln>
        </p:spPr>
      </p:sp>
      <p:sp>
        <p:nvSpPr>
          <p:cNvPr id="15" name="TextBox 15"/>
          <p:cNvSpPr txBox="1"/>
          <p:nvPr/>
        </p:nvSpPr>
        <p:spPr>
          <a:xfrm>
            <a:off x="310393" y="1343025"/>
            <a:ext cx="16335305" cy="896602"/>
          </a:xfrm>
          <a:prstGeom prst="rect">
            <a:avLst/>
          </a:prstGeom>
        </p:spPr>
        <p:txBody>
          <a:bodyPr lIns="0" tIns="0" rIns="0" bIns="0" rtlCol="0" anchor="t">
            <a:spAutoFit/>
          </a:bodyPr>
          <a:lstStyle/>
          <a:p>
            <a:pPr algn="ctr">
              <a:lnSpc>
                <a:spcPts val="7279"/>
              </a:lnSpc>
            </a:pPr>
            <a:r>
              <a:rPr lang="en-US" sz="5199">
                <a:solidFill>
                  <a:srgbClr val="F4EADB"/>
                </a:solidFill>
                <a:latin typeface="Alice Bold"/>
              </a:rPr>
              <a:t>Processus de formation d'alliage à mémoire de forme :</a:t>
            </a:r>
          </a:p>
        </p:txBody>
      </p:sp>
      <p:sp>
        <p:nvSpPr>
          <p:cNvPr id="16" name="TextBox 16"/>
          <p:cNvSpPr txBox="1"/>
          <p:nvPr/>
        </p:nvSpPr>
        <p:spPr>
          <a:xfrm>
            <a:off x="692502" y="7304570"/>
            <a:ext cx="17019953" cy="1545590"/>
          </a:xfrm>
          <a:prstGeom prst="rect">
            <a:avLst/>
          </a:prstGeom>
        </p:spPr>
        <p:txBody>
          <a:bodyPr lIns="0" tIns="0" rIns="0" bIns="0" rtlCol="0" anchor="t">
            <a:spAutoFit/>
          </a:bodyPr>
          <a:lstStyle/>
          <a:p>
            <a:pPr algn="ctr">
              <a:lnSpc>
                <a:spcPts val="6160"/>
              </a:lnSpc>
            </a:pPr>
            <a:r>
              <a:rPr lang="en-US" sz="4400">
                <a:solidFill>
                  <a:srgbClr val="F4EADB"/>
                </a:solidFill>
                <a:latin typeface="Alice"/>
              </a:rPr>
              <a:t>Un matériau ayant subit ce processus reprendra la forme qu'il avait à 500°C dès qu'il sera soumis à une augmentation de température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17</a:t>
            </a:r>
          </a:p>
        </p:txBody>
      </p:sp>
      <p:sp>
        <p:nvSpPr>
          <p:cNvPr id="3" name="AutoShape 3"/>
          <p:cNvSpPr/>
          <p:nvPr/>
        </p:nvSpPr>
        <p:spPr>
          <a:xfrm>
            <a:off x="58478" y="9258300"/>
            <a:ext cx="8507337" cy="0"/>
          </a:xfrm>
          <a:prstGeom prst="line">
            <a:avLst/>
          </a:prstGeom>
          <a:ln w="38100" cap="flat">
            <a:solidFill>
              <a:srgbClr val="967D55"/>
            </a:solidFill>
            <a:prstDash val="solid"/>
            <a:headEnd type="none" w="sm" len="sm"/>
            <a:tailEnd type="none" w="sm" len="sm"/>
          </a:ln>
        </p:spPr>
      </p:sp>
      <p:grpSp>
        <p:nvGrpSpPr>
          <p:cNvPr id="4" name="Group 4"/>
          <p:cNvGrpSpPr/>
          <p:nvPr/>
        </p:nvGrpSpPr>
        <p:grpSpPr>
          <a:xfrm>
            <a:off x="-1119135" y="-1916920"/>
            <a:ext cx="4295670" cy="4295670"/>
            <a:chOff x="0" y="0"/>
            <a:chExt cx="812800" cy="812800"/>
          </a:xfrm>
        </p:grpSpPr>
        <p:sp>
          <p:nvSpPr>
            <p:cNvPr id="5" name="Freeform 5"/>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67D55"/>
            </a:solidFill>
          </p:spPr>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4109902" y="590550"/>
            <a:ext cx="10068197" cy="857250"/>
          </a:xfrm>
          <a:prstGeom prst="rect">
            <a:avLst/>
          </a:prstGeom>
        </p:spPr>
        <p:txBody>
          <a:bodyPr lIns="0" tIns="0" rIns="0" bIns="0" rtlCol="0" anchor="t">
            <a:spAutoFit/>
          </a:bodyPr>
          <a:lstStyle/>
          <a:p>
            <a:pPr>
              <a:lnSpc>
                <a:spcPts val="6600"/>
              </a:lnSpc>
            </a:pPr>
            <a:r>
              <a:rPr lang="en-US" sz="5500">
                <a:solidFill>
                  <a:srgbClr val="271905"/>
                </a:solidFill>
                <a:latin typeface="Alice"/>
              </a:rPr>
              <a:t>PROPRIÉTÉS INTRINSÈQUES :</a:t>
            </a:r>
          </a:p>
        </p:txBody>
      </p:sp>
      <p:sp>
        <p:nvSpPr>
          <p:cNvPr id="8" name="TextBox 8"/>
          <p:cNvSpPr txBox="1"/>
          <p:nvPr/>
        </p:nvSpPr>
        <p:spPr>
          <a:xfrm>
            <a:off x="2120941" y="2321599"/>
            <a:ext cx="5009087" cy="1047750"/>
          </a:xfrm>
          <a:prstGeom prst="rect">
            <a:avLst/>
          </a:prstGeom>
        </p:spPr>
        <p:txBody>
          <a:bodyPr lIns="0" tIns="0" rIns="0" bIns="0" rtlCol="0" anchor="t">
            <a:spAutoFit/>
          </a:bodyPr>
          <a:lstStyle/>
          <a:p>
            <a:pPr>
              <a:lnSpc>
                <a:spcPts val="7800"/>
              </a:lnSpc>
            </a:pPr>
            <a:r>
              <a:rPr lang="en-US" sz="6500">
                <a:solidFill>
                  <a:srgbClr val="271905"/>
                </a:solidFill>
                <a:latin typeface="Bodoni FLF Italics"/>
              </a:rPr>
              <a:t>Superélasticité</a:t>
            </a:r>
          </a:p>
        </p:txBody>
      </p:sp>
      <p:sp>
        <p:nvSpPr>
          <p:cNvPr id="9" name="TextBox 9"/>
          <p:cNvSpPr txBox="1"/>
          <p:nvPr/>
        </p:nvSpPr>
        <p:spPr>
          <a:xfrm>
            <a:off x="10714306" y="2321599"/>
            <a:ext cx="6190169" cy="1047750"/>
          </a:xfrm>
          <a:prstGeom prst="rect">
            <a:avLst/>
          </a:prstGeom>
        </p:spPr>
        <p:txBody>
          <a:bodyPr lIns="0" tIns="0" rIns="0" bIns="0" rtlCol="0" anchor="t">
            <a:spAutoFit/>
          </a:bodyPr>
          <a:lstStyle/>
          <a:p>
            <a:pPr>
              <a:lnSpc>
                <a:spcPts val="7800"/>
              </a:lnSpc>
            </a:pPr>
            <a:r>
              <a:rPr lang="en-US" sz="6500">
                <a:solidFill>
                  <a:srgbClr val="271905"/>
                </a:solidFill>
                <a:latin typeface="Bodoni FLF Italics"/>
              </a:rPr>
              <a:t>Mémoire de forme </a:t>
            </a:r>
          </a:p>
        </p:txBody>
      </p:sp>
      <p:sp>
        <p:nvSpPr>
          <p:cNvPr id="10" name="TextBox 10"/>
          <p:cNvSpPr txBox="1"/>
          <p:nvPr/>
        </p:nvSpPr>
        <p:spPr>
          <a:xfrm>
            <a:off x="874477" y="4245649"/>
            <a:ext cx="7208265" cy="3867150"/>
          </a:xfrm>
          <a:prstGeom prst="rect">
            <a:avLst/>
          </a:prstGeom>
        </p:spPr>
        <p:txBody>
          <a:bodyPr lIns="0" tIns="0" rIns="0" bIns="0" rtlCol="0" anchor="t">
            <a:spAutoFit/>
          </a:bodyPr>
          <a:lstStyle/>
          <a:p>
            <a:pPr algn="ctr">
              <a:lnSpc>
                <a:spcPts val="6000"/>
              </a:lnSpc>
            </a:pPr>
            <a:r>
              <a:rPr lang="en-US" sz="5000">
                <a:solidFill>
                  <a:srgbClr val="271905"/>
                </a:solidFill>
                <a:latin typeface="Bodoni FLF"/>
              </a:rPr>
              <a:t>L'alliage est capable de se déformer énormément (jusqu'à 10 %) de manière réversible sous l'effet d'une contrainte.</a:t>
            </a:r>
          </a:p>
        </p:txBody>
      </p:sp>
      <p:sp>
        <p:nvSpPr>
          <p:cNvPr id="11" name="TextBox 11"/>
          <p:cNvSpPr txBox="1"/>
          <p:nvPr/>
        </p:nvSpPr>
        <p:spPr>
          <a:xfrm>
            <a:off x="10205258" y="4245649"/>
            <a:ext cx="7208265" cy="3105150"/>
          </a:xfrm>
          <a:prstGeom prst="rect">
            <a:avLst/>
          </a:prstGeom>
        </p:spPr>
        <p:txBody>
          <a:bodyPr lIns="0" tIns="0" rIns="0" bIns="0" rtlCol="0" anchor="t">
            <a:spAutoFit/>
          </a:bodyPr>
          <a:lstStyle/>
          <a:p>
            <a:pPr algn="ctr">
              <a:lnSpc>
                <a:spcPts val="6000"/>
              </a:lnSpc>
            </a:pPr>
            <a:r>
              <a:rPr lang="en-US" sz="5000">
                <a:solidFill>
                  <a:srgbClr val="271905"/>
                </a:solidFill>
                <a:latin typeface="Bodoni FLF"/>
              </a:rPr>
              <a:t>L'alliage est capable de retrouver par chauffage sa forme initiale après une déformation mécanique.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18</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3635277" y="2058770"/>
            <a:ext cx="11017447" cy="6610468"/>
          </a:xfrm>
          <a:custGeom>
            <a:avLst/>
            <a:gdLst/>
            <a:ahLst/>
            <a:cxnLst/>
            <a:rect l="l" t="t" r="r" b="b"/>
            <a:pathLst>
              <a:path w="11017447" h="6610468">
                <a:moveTo>
                  <a:pt x="0" y="0"/>
                </a:moveTo>
                <a:lnTo>
                  <a:pt x="11017446" y="0"/>
                </a:lnTo>
                <a:lnTo>
                  <a:pt x="11017446" y="6610469"/>
                </a:lnTo>
                <a:lnTo>
                  <a:pt x="0" y="6610469"/>
                </a:lnTo>
                <a:lnTo>
                  <a:pt x="0" y="0"/>
                </a:lnTo>
                <a:close/>
              </a:path>
            </a:pathLst>
          </a:custGeom>
          <a:blipFill>
            <a:blip r:embed="rId3"/>
            <a:stretch>
              <a:fillRect/>
            </a:stretch>
          </a:blipFill>
        </p:spPr>
      </p:sp>
      <p:sp>
        <p:nvSpPr>
          <p:cNvPr id="12" name="TextBox 12"/>
          <p:cNvSpPr txBox="1"/>
          <p:nvPr/>
        </p:nvSpPr>
        <p:spPr>
          <a:xfrm>
            <a:off x="5446563" y="633731"/>
            <a:ext cx="7394875" cy="1047750"/>
          </a:xfrm>
          <a:prstGeom prst="rect">
            <a:avLst/>
          </a:prstGeom>
        </p:spPr>
        <p:txBody>
          <a:bodyPr lIns="0" tIns="0" rIns="0" bIns="0" rtlCol="0" anchor="t">
            <a:spAutoFit/>
          </a:bodyPr>
          <a:lstStyle/>
          <a:p>
            <a:pPr>
              <a:lnSpc>
                <a:spcPts val="7800"/>
              </a:lnSpc>
            </a:pPr>
            <a:r>
              <a:rPr lang="en-US" sz="6500">
                <a:solidFill>
                  <a:srgbClr val="271905"/>
                </a:solidFill>
                <a:latin typeface="Bodoni FLF Italics"/>
              </a:rPr>
              <a:t>Schéma récapitulatif</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19</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pic>
        <p:nvPicPr>
          <p:cNvPr id="11" name="Picture 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t="177" b="177"/>
          <a:stretch>
            <a:fillRect/>
          </a:stretch>
        </p:blipFill>
        <p:spPr>
          <a:xfrm>
            <a:off x="5251117" y="4219596"/>
            <a:ext cx="7785766" cy="4360029"/>
          </a:xfrm>
          <a:prstGeom prst="rect">
            <a:avLst/>
          </a:prstGeom>
        </p:spPr>
      </p:pic>
      <p:sp>
        <p:nvSpPr>
          <p:cNvPr id="12" name="TextBox 12"/>
          <p:cNvSpPr txBox="1"/>
          <p:nvPr/>
        </p:nvSpPr>
        <p:spPr>
          <a:xfrm>
            <a:off x="4312147" y="97155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Alliages à mémoire de forme</a:t>
            </a:r>
          </a:p>
        </p:txBody>
      </p:sp>
      <p:sp>
        <p:nvSpPr>
          <p:cNvPr id="13" name="TextBox 13"/>
          <p:cNvSpPr txBox="1"/>
          <p:nvPr/>
        </p:nvSpPr>
        <p:spPr>
          <a:xfrm>
            <a:off x="2126834" y="2600139"/>
            <a:ext cx="14034331" cy="896602"/>
          </a:xfrm>
          <a:prstGeom prst="rect">
            <a:avLst/>
          </a:prstGeom>
        </p:spPr>
        <p:txBody>
          <a:bodyPr lIns="0" tIns="0" rIns="0" bIns="0" rtlCol="0" anchor="t">
            <a:spAutoFit/>
          </a:bodyPr>
          <a:lstStyle/>
          <a:p>
            <a:pPr algn="ctr">
              <a:lnSpc>
                <a:spcPts val="7279"/>
              </a:lnSpc>
            </a:pPr>
            <a:r>
              <a:rPr lang="en-US" sz="5199">
                <a:solidFill>
                  <a:srgbClr val="F4EADB"/>
                </a:solidFill>
                <a:latin typeface="Alice Bold"/>
              </a:rPr>
              <a:t>Exemple du Nitinol  :  50% Titane - 50% Nickel </a:t>
            </a:r>
          </a:p>
        </p:txBody>
      </p:sp>
    </p:spTree>
  </p:cSld>
  <p:clrMapOvr>
    <a:masterClrMapping/>
  </p:clrMapOvr>
  <p:timing>
    <p:tnLst>
      <p:par>
        <p:cTn id="1" dur="indefinite" restart="never" nodeType="tmRoot">
          <p:childTnLst>
            <p:video>
              <p:cMediaNode vol="0">
                <p:cTn id="2" fill="hold" display="0">
                  <p:stCondLst>
                    <p:cond delay="indefinite"/>
                  </p:stCondLst>
                </p:cTn>
                <p:tgtEl>
                  <p:spTgt spid="11"/>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sp>
        <p:nvSpPr>
          <p:cNvPr id="2" name="AutoShape 2"/>
          <p:cNvSpPr/>
          <p:nvPr/>
        </p:nvSpPr>
        <p:spPr>
          <a:xfrm>
            <a:off x="9780663" y="9239250"/>
            <a:ext cx="8507337" cy="0"/>
          </a:xfrm>
          <a:prstGeom prst="line">
            <a:avLst/>
          </a:prstGeom>
          <a:ln w="38100" cap="flat">
            <a:solidFill>
              <a:srgbClr val="967D55"/>
            </a:solidFill>
            <a:prstDash val="solid"/>
            <a:headEnd type="none" w="sm" len="sm"/>
            <a:tailEnd type="none" w="sm" len="sm"/>
          </a:ln>
        </p:spPr>
      </p:sp>
      <p:sp>
        <p:nvSpPr>
          <p:cNvPr id="3" name="TextBox 3"/>
          <p:cNvSpPr txBox="1"/>
          <p:nvPr/>
        </p:nvSpPr>
        <p:spPr>
          <a:xfrm>
            <a:off x="8298068" y="9094153"/>
            <a:ext cx="1691865"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02</a:t>
            </a:r>
          </a:p>
        </p:txBody>
      </p:sp>
      <p:sp>
        <p:nvSpPr>
          <p:cNvPr id="4" name="AutoShape 4"/>
          <p:cNvSpPr/>
          <p:nvPr/>
        </p:nvSpPr>
        <p:spPr>
          <a:xfrm>
            <a:off x="58478" y="9258300"/>
            <a:ext cx="8507337" cy="0"/>
          </a:xfrm>
          <a:prstGeom prst="line">
            <a:avLst/>
          </a:prstGeom>
          <a:ln w="38100" cap="flat">
            <a:solidFill>
              <a:srgbClr val="967D55"/>
            </a:solidFill>
            <a:prstDash val="solid"/>
            <a:headEnd type="none" w="sm" len="sm"/>
            <a:tailEnd type="none" w="sm" len="sm"/>
          </a:ln>
        </p:spPr>
      </p:sp>
      <p:grpSp>
        <p:nvGrpSpPr>
          <p:cNvPr id="5" name="Group 5"/>
          <p:cNvGrpSpPr/>
          <p:nvPr/>
        </p:nvGrpSpPr>
        <p:grpSpPr>
          <a:xfrm>
            <a:off x="16675432" y="5850515"/>
            <a:ext cx="2712720" cy="2712720"/>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67D55"/>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731820" y="-930219"/>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2991429" y="4319182"/>
            <a:ext cx="4904796" cy="1132686"/>
            <a:chOff x="0" y="0"/>
            <a:chExt cx="1291798" cy="298320"/>
          </a:xfrm>
        </p:grpSpPr>
        <p:sp>
          <p:nvSpPr>
            <p:cNvPr id="12" name="Freeform 12"/>
            <p:cNvSpPr/>
            <p:nvPr/>
          </p:nvSpPr>
          <p:spPr>
            <a:xfrm>
              <a:off x="0" y="0"/>
              <a:ext cx="1291798" cy="298321"/>
            </a:xfrm>
            <a:custGeom>
              <a:avLst/>
              <a:gdLst/>
              <a:ahLst/>
              <a:cxnLst/>
              <a:rect l="l" t="t" r="r" b="b"/>
              <a:pathLst>
                <a:path w="1291798" h="298321">
                  <a:moveTo>
                    <a:pt x="0" y="0"/>
                  </a:moveTo>
                  <a:lnTo>
                    <a:pt x="1291798" y="0"/>
                  </a:lnTo>
                  <a:lnTo>
                    <a:pt x="1291798" y="298321"/>
                  </a:lnTo>
                  <a:lnTo>
                    <a:pt x="0" y="298321"/>
                  </a:lnTo>
                  <a:close/>
                </a:path>
              </a:pathLst>
            </a:custGeom>
            <a:solidFill>
              <a:srgbClr val="000000">
                <a:alpha val="0"/>
              </a:srgbClr>
            </a:solidFill>
            <a:ln w="38100">
              <a:solidFill>
                <a:srgbClr val="967D55"/>
              </a:solidFill>
            </a:ln>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4312147" y="1757946"/>
            <a:ext cx="9663706" cy="1104900"/>
          </a:xfrm>
          <a:prstGeom prst="rect">
            <a:avLst/>
          </a:prstGeom>
        </p:spPr>
        <p:txBody>
          <a:bodyPr lIns="0" tIns="0" rIns="0" bIns="0" rtlCol="0" anchor="t">
            <a:spAutoFit/>
          </a:bodyPr>
          <a:lstStyle/>
          <a:p>
            <a:pPr algn="ctr">
              <a:lnSpc>
                <a:spcPts val="8640"/>
              </a:lnSpc>
            </a:pPr>
            <a:r>
              <a:rPr lang="en-US" sz="7200">
                <a:solidFill>
                  <a:srgbClr val="271905"/>
                </a:solidFill>
                <a:latin typeface="Alice"/>
              </a:rPr>
              <a:t>SOMMAIRE</a:t>
            </a:r>
          </a:p>
        </p:txBody>
      </p:sp>
      <p:sp>
        <p:nvSpPr>
          <p:cNvPr id="15" name="TextBox 15"/>
          <p:cNvSpPr txBox="1"/>
          <p:nvPr/>
        </p:nvSpPr>
        <p:spPr>
          <a:xfrm>
            <a:off x="3766428" y="4649305"/>
            <a:ext cx="3354798" cy="510540"/>
          </a:xfrm>
          <a:prstGeom prst="rect">
            <a:avLst/>
          </a:prstGeom>
        </p:spPr>
        <p:txBody>
          <a:bodyPr lIns="0" tIns="0" rIns="0" bIns="0" rtlCol="0" anchor="t">
            <a:spAutoFit/>
          </a:bodyPr>
          <a:lstStyle/>
          <a:p>
            <a:pPr algn="ctr">
              <a:lnSpc>
                <a:spcPts val="3600"/>
              </a:lnSpc>
            </a:pPr>
            <a:r>
              <a:rPr lang="en-US" sz="3600">
                <a:solidFill>
                  <a:srgbClr val="271905"/>
                </a:solidFill>
                <a:latin typeface="Bodoni FLF Italics"/>
              </a:rPr>
              <a:t>Introduction</a:t>
            </a:r>
          </a:p>
        </p:txBody>
      </p:sp>
      <p:grpSp>
        <p:nvGrpSpPr>
          <p:cNvPr id="16" name="Group 16"/>
          <p:cNvGrpSpPr/>
          <p:nvPr/>
        </p:nvGrpSpPr>
        <p:grpSpPr>
          <a:xfrm>
            <a:off x="10391775" y="4319182"/>
            <a:ext cx="4904796" cy="1132686"/>
            <a:chOff x="0" y="0"/>
            <a:chExt cx="1291798" cy="298320"/>
          </a:xfrm>
        </p:grpSpPr>
        <p:sp>
          <p:nvSpPr>
            <p:cNvPr id="17" name="Freeform 17"/>
            <p:cNvSpPr/>
            <p:nvPr/>
          </p:nvSpPr>
          <p:spPr>
            <a:xfrm>
              <a:off x="0" y="0"/>
              <a:ext cx="1291798" cy="298321"/>
            </a:xfrm>
            <a:custGeom>
              <a:avLst/>
              <a:gdLst/>
              <a:ahLst/>
              <a:cxnLst/>
              <a:rect l="l" t="t" r="r" b="b"/>
              <a:pathLst>
                <a:path w="1291798" h="298321">
                  <a:moveTo>
                    <a:pt x="0" y="0"/>
                  </a:moveTo>
                  <a:lnTo>
                    <a:pt x="1291798" y="0"/>
                  </a:lnTo>
                  <a:lnTo>
                    <a:pt x="1291798" y="298321"/>
                  </a:lnTo>
                  <a:lnTo>
                    <a:pt x="0" y="298321"/>
                  </a:lnTo>
                  <a:close/>
                </a:path>
              </a:pathLst>
            </a:custGeom>
            <a:solidFill>
              <a:srgbClr val="000000">
                <a:alpha val="0"/>
              </a:srgbClr>
            </a:solidFill>
            <a:ln w="38100">
              <a:solidFill>
                <a:srgbClr val="967D55"/>
              </a:solidFill>
            </a:ln>
          </p:spPr>
        </p:sp>
        <p:sp>
          <p:nvSpPr>
            <p:cNvPr id="18" name="TextBox 18"/>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1225252" y="4649305"/>
            <a:ext cx="3354798" cy="510540"/>
          </a:xfrm>
          <a:prstGeom prst="rect">
            <a:avLst/>
          </a:prstGeom>
        </p:spPr>
        <p:txBody>
          <a:bodyPr lIns="0" tIns="0" rIns="0" bIns="0" rtlCol="0" anchor="t">
            <a:spAutoFit/>
          </a:bodyPr>
          <a:lstStyle/>
          <a:p>
            <a:pPr algn="ctr">
              <a:lnSpc>
                <a:spcPts val="3600"/>
              </a:lnSpc>
            </a:pPr>
            <a:r>
              <a:rPr lang="en-US" sz="3600">
                <a:solidFill>
                  <a:srgbClr val="271905"/>
                </a:solidFill>
                <a:latin typeface="Bodoni FLF Italics"/>
              </a:rPr>
              <a:t>Supraconducteurs</a:t>
            </a:r>
          </a:p>
        </p:txBody>
      </p:sp>
      <p:grpSp>
        <p:nvGrpSpPr>
          <p:cNvPr id="20" name="Group 20"/>
          <p:cNvGrpSpPr/>
          <p:nvPr/>
        </p:nvGrpSpPr>
        <p:grpSpPr>
          <a:xfrm>
            <a:off x="2991429" y="6632967"/>
            <a:ext cx="4904796" cy="1132686"/>
            <a:chOff x="0" y="0"/>
            <a:chExt cx="1291798" cy="298320"/>
          </a:xfrm>
        </p:grpSpPr>
        <p:sp>
          <p:nvSpPr>
            <p:cNvPr id="21" name="Freeform 21"/>
            <p:cNvSpPr/>
            <p:nvPr/>
          </p:nvSpPr>
          <p:spPr>
            <a:xfrm>
              <a:off x="0" y="0"/>
              <a:ext cx="1291798" cy="298321"/>
            </a:xfrm>
            <a:custGeom>
              <a:avLst/>
              <a:gdLst/>
              <a:ahLst/>
              <a:cxnLst/>
              <a:rect l="l" t="t" r="r" b="b"/>
              <a:pathLst>
                <a:path w="1291798" h="298321">
                  <a:moveTo>
                    <a:pt x="0" y="0"/>
                  </a:moveTo>
                  <a:lnTo>
                    <a:pt x="1291798" y="0"/>
                  </a:lnTo>
                  <a:lnTo>
                    <a:pt x="1291798" y="298321"/>
                  </a:lnTo>
                  <a:lnTo>
                    <a:pt x="0" y="298321"/>
                  </a:lnTo>
                  <a:close/>
                </a:path>
              </a:pathLst>
            </a:custGeom>
            <a:solidFill>
              <a:srgbClr val="000000">
                <a:alpha val="0"/>
              </a:srgbClr>
            </a:solidFill>
            <a:ln w="38100">
              <a:solidFill>
                <a:srgbClr val="967D55"/>
              </a:solidFill>
            </a:ln>
          </p:spPr>
        </p:sp>
        <p:sp>
          <p:nvSpPr>
            <p:cNvPr id="22" name="TextBox 22"/>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3766428" y="6728217"/>
            <a:ext cx="3354798" cy="967740"/>
          </a:xfrm>
          <a:prstGeom prst="rect">
            <a:avLst/>
          </a:prstGeom>
        </p:spPr>
        <p:txBody>
          <a:bodyPr lIns="0" tIns="0" rIns="0" bIns="0" rtlCol="0" anchor="t">
            <a:spAutoFit/>
          </a:bodyPr>
          <a:lstStyle/>
          <a:p>
            <a:pPr algn="ctr">
              <a:lnSpc>
                <a:spcPts val="3600"/>
              </a:lnSpc>
            </a:pPr>
            <a:r>
              <a:rPr lang="en-US" sz="3600">
                <a:solidFill>
                  <a:srgbClr val="271905"/>
                </a:solidFill>
                <a:latin typeface="Bodoni FLF Italics"/>
              </a:rPr>
              <a:t>Alliages à mémoire de forme</a:t>
            </a:r>
          </a:p>
        </p:txBody>
      </p:sp>
      <p:grpSp>
        <p:nvGrpSpPr>
          <p:cNvPr id="24" name="Group 24"/>
          <p:cNvGrpSpPr/>
          <p:nvPr/>
        </p:nvGrpSpPr>
        <p:grpSpPr>
          <a:xfrm>
            <a:off x="10391775" y="6650228"/>
            <a:ext cx="4904796" cy="1132686"/>
            <a:chOff x="0" y="0"/>
            <a:chExt cx="1291798" cy="298320"/>
          </a:xfrm>
        </p:grpSpPr>
        <p:sp>
          <p:nvSpPr>
            <p:cNvPr id="25" name="Freeform 25"/>
            <p:cNvSpPr/>
            <p:nvPr/>
          </p:nvSpPr>
          <p:spPr>
            <a:xfrm>
              <a:off x="0" y="0"/>
              <a:ext cx="1291798" cy="298321"/>
            </a:xfrm>
            <a:custGeom>
              <a:avLst/>
              <a:gdLst/>
              <a:ahLst/>
              <a:cxnLst/>
              <a:rect l="l" t="t" r="r" b="b"/>
              <a:pathLst>
                <a:path w="1291798" h="298321">
                  <a:moveTo>
                    <a:pt x="0" y="0"/>
                  </a:moveTo>
                  <a:lnTo>
                    <a:pt x="1291798" y="0"/>
                  </a:lnTo>
                  <a:lnTo>
                    <a:pt x="1291798" y="298321"/>
                  </a:lnTo>
                  <a:lnTo>
                    <a:pt x="0" y="298321"/>
                  </a:lnTo>
                  <a:close/>
                </a:path>
              </a:pathLst>
            </a:custGeom>
            <a:solidFill>
              <a:srgbClr val="000000">
                <a:alpha val="0"/>
              </a:srgbClr>
            </a:solidFill>
            <a:ln w="38100">
              <a:solidFill>
                <a:srgbClr val="967D55"/>
              </a:solidFill>
            </a:ln>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27" name="TextBox 27"/>
          <p:cNvSpPr txBox="1"/>
          <p:nvPr/>
        </p:nvSpPr>
        <p:spPr>
          <a:xfrm>
            <a:off x="11225252" y="6971760"/>
            <a:ext cx="3354798" cy="510540"/>
          </a:xfrm>
          <a:prstGeom prst="rect">
            <a:avLst/>
          </a:prstGeom>
        </p:spPr>
        <p:txBody>
          <a:bodyPr lIns="0" tIns="0" rIns="0" bIns="0" rtlCol="0" anchor="t">
            <a:spAutoFit/>
          </a:bodyPr>
          <a:lstStyle/>
          <a:p>
            <a:pPr algn="ctr">
              <a:lnSpc>
                <a:spcPts val="3600"/>
              </a:lnSpc>
            </a:pPr>
            <a:r>
              <a:rPr lang="en-US" sz="3600">
                <a:solidFill>
                  <a:srgbClr val="271905"/>
                </a:solidFill>
                <a:latin typeface="Bodoni FLF Italics"/>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20</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305764" y="3000455"/>
            <a:ext cx="3663391" cy="3663391"/>
            <a:chOff x="0" y="0"/>
            <a:chExt cx="13884457" cy="13884457"/>
          </a:xfrm>
        </p:grpSpPr>
        <p:sp>
          <p:nvSpPr>
            <p:cNvPr id="9" name="Freeform 9"/>
            <p:cNvSpPr/>
            <p:nvPr/>
          </p:nvSpPr>
          <p:spPr>
            <a:xfrm>
              <a:off x="-342874" y="-11125"/>
              <a:ext cx="14570202" cy="13906705"/>
            </a:xfrm>
            <a:custGeom>
              <a:avLst/>
              <a:gdLst/>
              <a:ahLst/>
              <a:cxnLst/>
              <a:rect l="l" t="t" r="r" b="b"/>
              <a:pathLst>
                <a:path w="14570202" h="13906705">
                  <a:moveTo>
                    <a:pt x="7285101" y="11125"/>
                  </a:moveTo>
                  <a:cubicBezTo>
                    <a:pt x="4797487" y="0"/>
                    <a:pt x="2494061" y="1320743"/>
                    <a:pt x="1247030" y="3473245"/>
                  </a:cubicBezTo>
                  <a:cubicBezTo>
                    <a:pt x="0" y="5625748"/>
                    <a:pt x="0" y="8280957"/>
                    <a:pt x="1247030" y="10433459"/>
                  </a:cubicBezTo>
                  <a:cubicBezTo>
                    <a:pt x="2494061" y="12585962"/>
                    <a:pt x="4797487" y="13906705"/>
                    <a:pt x="7285101" y="13895580"/>
                  </a:cubicBezTo>
                  <a:cubicBezTo>
                    <a:pt x="9772716" y="13906705"/>
                    <a:pt x="12076142" y="12585962"/>
                    <a:pt x="13323172" y="10433459"/>
                  </a:cubicBezTo>
                  <a:cubicBezTo>
                    <a:pt x="14570202" y="8280957"/>
                    <a:pt x="14570202" y="5625748"/>
                    <a:pt x="13323172" y="3473245"/>
                  </a:cubicBezTo>
                  <a:cubicBezTo>
                    <a:pt x="12076142" y="1320743"/>
                    <a:pt x="9772716" y="0"/>
                    <a:pt x="7285101" y="11125"/>
                  </a:cubicBezTo>
                  <a:close/>
                </a:path>
              </a:pathLst>
            </a:custGeom>
            <a:solidFill>
              <a:srgbClr val="6A4505"/>
            </a:solidFill>
          </p:spPr>
        </p:sp>
        <p:sp>
          <p:nvSpPr>
            <p:cNvPr id="10" name="Freeform 10"/>
            <p:cNvSpPr/>
            <p:nvPr/>
          </p:nvSpPr>
          <p:spPr>
            <a:xfrm>
              <a:off x="-254486" y="73238"/>
              <a:ext cx="14393428" cy="13737980"/>
            </a:xfrm>
            <a:custGeom>
              <a:avLst/>
              <a:gdLst/>
              <a:ahLst/>
              <a:cxnLst/>
              <a:rect l="l" t="t" r="r" b="b"/>
              <a:pathLst>
                <a:path w="14393428" h="13737980">
                  <a:moveTo>
                    <a:pt x="7196713" y="10990"/>
                  </a:moveTo>
                  <a:cubicBezTo>
                    <a:pt x="4739280" y="0"/>
                    <a:pt x="2463801" y="1304718"/>
                    <a:pt x="1231900" y="3431105"/>
                  </a:cubicBezTo>
                  <a:cubicBezTo>
                    <a:pt x="0" y="5557493"/>
                    <a:pt x="0" y="8180486"/>
                    <a:pt x="1231900" y="10306873"/>
                  </a:cubicBezTo>
                  <a:cubicBezTo>
                    <a:pt x="2463801" y="12433261"/>
                    <a:pt x="4739280" y="13737979"/>
                    <a:pt x="7196713" y="13726989"/>
                  </a:cubicBezTo>
                  <a:cubicBezTo>
                    <a:pt x="9654147" y="13737979"/>
                    <a:pt x="11929626" y="12433261"/>
                    <a:pt x="13161527" y="10306873"/>
                  </a:cubicBezTo>
                  <a:cubicBezTo>
                    <a:pt x="14393428" y="8180486"/>
                    <a:pt x="14393428" y="5557493"/>
                    <a:pt x="13161527" y="3431105"/>
                  </a:cubicBezTo>
                  <a:cubicBezTo>
                    <a:pt x="11929626" y="1304718"/>
                    <a:pt x="9654147" y="0"/>
                    <a:pt x="7196713" y="10990"/>
                  </a:cubicBezTo>
                  <a:close/>
                </a:path>
              </a:pathLst>
            </a:custGeom>
            <a:blipFill>
              <a:blip r:embed="rId3"/>
              <a:stretch>
                <a:fillRect l="-16369" r="-16369"/>
              </a:stretch>
            </a:blipFill>
          </p:spPr>
        </p:sp>
      </p:grpSp>
      <p:grpSp>
        <p:nvGrpSpPr>
          <p:cNvPr id="11" name="Group 11"/>
          <p:cNvGrpSpPr>
            <a:grpSpLocks noChangeAspect="1"/>
          </p:cNvGrpSpPr>
          <p:nvPr/>
        </p:nvGrpSpPr>
        <p:grpSpPr>
          <a:xfrm>
            <a:off x="13122826" y="3000455"/>
            <a:ext cx="3663391" cy="3663391"/>
            <a:chOff x="0" y="0"/>
            <a:chExt cx="13884457" cy="13884457"/>
          </a:xfrm>
        </p:grpSpPr>
        <p:sp>
          <p:nvSpPr>
            <p:cNvPr id="12" name="Freeform 12"/>
            <p:cNvSpPr/>
            <p:nvPr/>
          </p:nvSpPr>
          <p:spPr>
            <a:xfrm>
              <a:off x="-342874" y="-11125"/>
              <a:ext cx="14570202" cy="13906705"/>
            </a:xfrm>
            <a:custGeom>
              <a:avLst/>
              <a:gdLst/>
              <a:ahLst/>
              <a:cxnLst/>
              <a:rect l="l" t="t" r="r" b="b"/>
              <a:pathLst>
                <a:path w="14570202" h="13906705">
                  <a:moveTo>
                    <a:pt x="7285101" y="11125"/>
                  </a:moveTo>
                  <a:cubicBezTo>
                    <a:pt x="4797487" y="0"/>
                    <a:pt x="2494061" y="1320743"/>
                    <a:pt x="1247030" y="3473245"/>
                  </a:cubicBezTo>
                  <a:cubicBezTo>
                    <a:pt x="0" y="5625748"/>
                    <a:pt x="0" y="8280957"/>
                    <a:pt x="1247030" y="10433459"/>
                  </a:cubicBezTo>
                  <a:cubicBezTo>
                    <a:pt x="2494061" y="12585962"/>
                    <a:pt x="4797487" y="13906705"/>
                    <a:pt x="7285101" y="13895580"/>
                  </a:cubicBezTo>
                  <a:cubicBezTo>
                    <a:pt x="9772716" y="13906705"/>
                    <a:pt x="12076142" y="12585962"/>
                    <a:pt x="13323172" y="10433459"/>
                  </a:cubicBezTo>
                  <a:cubicBezTo>
                    <a:pt x="14570202" y="8280957"/>
                    <a:pt x="14570202" y="5625748"/>
                    <a:pt x="13323172" y="3473245"/>
                  </a:cubicBezTo>
                  <a:cubicBezTo>
                    <a:pt x="12076142" y="1320743"/>
                    <a:pt x="9772716" y="0"/>
                    <a:pt x="7285101" y="11125"/>
                  </a:cubicBezTo>
                  <a:close/>
                </a:path>
              </a:pathLst>
            </a:custGeom>
            <a:solidFill>
              <a:srgbClr val="6A4505"/>
            </a:solidFill>
          </p:spPr>
        </p:sp>
        <p:sp>
          <p:nvSpPr>
            <p:cNvPr id="13" name="Freeform 13"/>
            <p:cNvSpPr/>
            <p:nvPr/>
          </p:nvSpPr>
          <p:spPr>
            <a:xfrm>
              <a:off x="-254486" y="73238"/>
              <a:ext cx="14393428" cy="13737980"/>
            </a:xfrm>
            <a:custGeom>
              <a:avLst/>
              <a:gdLst/>
              <a:ahLst/>
              <a:cxnLst/>
              <a:rect l="l" t="t" r="r" b="b"/>
              <a:pathLst>
                <a:path w="14393428" h="13737980">
                  <a:moveTo>
                    <a:pt x="7196713" y="10990"/>
                  </a:moveTo>
                  <a:cubicBezTo>
                    <a:pt x="4739280" y="0"/>
                    <a:pt x="2463801" y="1304718"/>
                    <a:pt x="1231900" y="3431105"/>
                  </a:cubicBezTo>
                  <a:cubicBezTo>
                    <a:pt x="0" y="5557493"/>
                    <a:pt x="0" y="8180486"/>
                    <a:pt x="1231900" y="10306873"/>
                  </a:cubicBezTo>
                  <a:cubicBezTo>
                    <a:pt x="2463801" y="12433261"/>
                    <a:pt x="4739280" y="13737979"/>
                    <a:pt x="7196713" y="13726989"/>
                  </a:cubicBezTo>
                  <a:cubicBezTo>
                    <a:pt x="9654147" y="13737979"/>
                    <a:pt x="11929626" y="12433261"/>
                    <a:pt x="13161527" y="10306873"/>
                  </a:cubicBezTo>
                  <a:cubicBezTo>
                    <a:pt x="14393428" y="8180486"/>
                    <a:pt x="14393428" y="5557493"/>
                    <a:pt x="13161527" y="3431105"/>
                  </a:cubicBezTo>
                  <a:cubicBezTo>
                    <a:pt x="11929626" y="1304718"/>
                    <a:pt x="9654147" y="0"/>
                    <a:pt x="7196713" y="10990"/>
                  </a:cubicBezTo>
                  <a:close/>
                </a:path>
              </a:pathLst>
            </a:custGeom>
            <a:blipFill>
              <a:blip r:embed="rId4"/>
              <a:stretch>
                <a:fillRect l="-16369" r="-16369"/>
              </a:stretch>
            </a:blipFill>
          </p:spPr>
        </p:sp>
      </p:grpSp>
      <p:sp>
        <p:nvSpPr>
          <p:cNvPr id="14" name="TextBox 14"/>
          <p:cNvSpPr txBox="1"/>
          <p:nvPr/>
        </p:nvSpPr>
        <p:spPr>
          <a:xfrm>
            <a:off x="4312147" y="238125"/>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Alliages à mémoire de forme</a:t>
            </a:r>
          </a:p>
        </p:txBody>
      </p:sp>
      <p:sp>
        <p:nvSpPr>
          <p:cNvPr id="15" name="TextBox 15"/>
          <p:cNvSpPr txBox="1"/>
          <p:nvPr/>
        </p:nvSpPr>
        <p:spPr>
          <a:xfrm>
            <a:off x="1242379" y="1576706"/>
            <a:ext cx="11210404" cy="896602"/>
          </a:xfrm>
          <a:prstGeom prst="rect">
            <a:avLst/>
          </a:prstGeom>
        </p:spPr>
        <p:txBody>
          <a:bodyPr lIns="0" tIns="0" rIns="0" bIns="0" rtlCol="0" anchor="t">
            <a:spAutoFit/>
          </a:bodyPr>
          <a:lstStyle/>
          <a:p>
            <a:pPr>
              <a:lnSpc>
                <a:spcPts val="7279"/>
              </a:lnSpc>
            </a:pPr>
            <a:r>
              <a:rPr lang="en-US" sz="5199">
                <a:solidFill>
                  <a:srgbClr val="F4EADB"/>
                </a:solidFill>
                <a:latin typeface="Alice Bold"/>
              </a:rPr>
              <a:t>Exemple d'application du Nitinol</a:t>
            </a:r>
            <a:r>
              <a:rPr lang="en-US" sz="5199">
                <a:solidFill>
                  <a:srgbClr val="6A4505"/>
                </a:solidFill>
                <a:latin typeface="Alice Bold"/>
              </a:rPr>
              <a:t>    </a:t>
            </a:r>
          </a:p>
        </p:txBody>
      </p:sp>
      <p:grpSp>
        <p:nvGrpSpPr>
          <p:cNvPr id="16" name="Group 16"/>
          <p:cNvGrpSpPr>
            <a:grpSpLocks noChangeAspect="1"/>
          </p:cNvGrpSpPr>
          <p:nvPr/>
        </p:nvGrpSpPr>
        <p:grpSpPr>
          <a:xfrm>
            <a:off x="7312305" y="3000455"/>
            <a:ext cx="3663391" cy="3663391"/>
            <a:chOff x="0" y="0"/>
            <a:chExt cx="13884457" cy="13884457"/>
          </a:xfrm>
        </p:grpSpPr>
        <p:sp>
          <p:nvSpPr>
            <p:cNvPr id="17" name="Freeform 17"/>
            <p:cNvSpPr/>
            <p:nvPr/>
          </p:nvSpPr>
          <p:spPr>
            <a:xfrm>
              <a:off x="-342874" y="-11125"/>
              <a:ext cx="14570202" cy="13906705"/>
            </a:xfrm>
            <a:custGeom>
              <a:avLst/>
              <a:gdLst/>
              <a:ahLst/>
              <a:cxnLst/>
              <a:rect l="l" t="t" r="r" b="b"/>
              <a:pathLst>
                <a:path w="14570202" h="13906705">
                  <a:moveTo>
                    <a:pt x="7285101" y="11125"/>
                  </a:moveTo>
                  <a:cubicBezTo>
                    <a:pt x="4797487" y="0"/>
                    <a:pt x="2494061" y="1320743"/>
                    <a:pt x="1247030" y="3473245"/>
                  </a:cubicBezTo>
                  <a:cubicBezTo>
                    <a:pt x="0" y="5625748"/>
                    <a:pt x="0" y="8280957"/>
                    <a:pt x="1247030" y="10433459"/>
                  </a:cubicBezTo>
                  <a:cubicBezTo>
                    <a:pt x="2494061" y="12585962"/>
                    <a:pt x="4797487" y="13906705"/>
                    <a:pt x="7285101" y="13895580"/>
                  </a:cubicBezTo>
                  <a:cubicBezTo>
                    <a:pt x="9772716" y="13906705"/>
                    <a:pt x="12076142" y="12585962"/>
                    <a:pt x="13323172" y="10433459"/>
                  </a:cubicBezTo>
                  <a:cubicBezTo>
                    <a:pt x="14570202" y="8280957"/>
                    <a:pt x="14570202" y="5625748"/>
                    <a:pt x="13323172" y="3473245"/>
                  </a:cubicBezTo>
                  <a:cubicBezTo>
                    <a:pt x="12076142" y="1320743"/>
                    <a:pt x="9772716" y="0"/>
                    <a:pt x="7285101" y="11125"/>
                  </a:cubicBezTo>
                  <a:close/>
                </a:path>
              </a:pathLst>
            </a:custGeom>
            <a:solidFill>
              <a:srgbClr val="6A4505"/>
            </a:solidFill>
          </p:spPr>
        </p:sp>
        <p:sp>
          <p:nvSpPr>
            <p:cNvPr id="18" name="Freeform 18"/>
            <p:cNvSpPr/>
            <p:nvPr/>
          </p:nvSpPr>
          <p:spPr>
            <a:xfrm>
              <a:off x="-254486" y="73238"/>
              <a:ext cx="14393428" cy="13737980"/>
            </a:xfrm>
            <a:custGeom>
              <a:avLst/>
              <a:gdLst/>
              <a:ahLst/>
              <a:cxnLst/>
              <a:rect l="l" t="t" r="r" b="b"/>
              <a:pathLst>
                <a:path w="14393428" h="13737980">
                  <a:moveTo>
                    <a:pt x="7196713" y="10990"/>
                  </a:moveTo>
                  <a:cubicBezTo>
                    <a:pt x="4739280" y="0"/>
                    <a:pt x="2463801" y="1304718"/>
                    <a:pt x="1231900" y="3431105"/>
                  </a:cubicBezTo>
                  <a:cubicBezTo>
                    <a:pt x="0" y="5557493"/>
                    <a:pt x="0" y="8180486"/>
                    <a:pt x="1231900" y="10306873"/>
                  </a:cubicBezTo>
                  <a:cubicBezTo>
                    <a:pt x="2463801" y="12433261"/>
                    <a:pt x="4739280" y="13737979"/>
                    <a:pt x="7196713" y="13726989"/>
                  </a:cubicBezTo>
                  <a:cubicBezTo>
                    <a:pt x="9654147" y="13737979"/>
                    <a:pt x="11929626" y="12433261"/>
                    <a:pt x="13161527" y="10306873"/>
                  </a:cubicBezTo>
                  <a:cubicBezTo>
                    <a:pt x="14393428" y="8180486"/>
                    <a:pt x="14393428" y="5557493"/>
                    <a:pt x="13161527" y="3431105"/>
                  </a:cubicBezTo>
                  <a:cubicBezTo>
                    <a:pt x="11929626" y="1304718"/>
                    <a:pt x="9654147" y="0"/>
                    <a:pt x="7196713" y="10990"/>
                  </a:cubicBezTo>
                  <a:close/>
                </a:path>
              </a:pathLst>
            </a:custGeom>
            <a:blipFill>
              <a:blip r:embed="rId5"/>
              <a:stretch>
                <a:fillRect l="-8046" r="-8046"/>
              </a:stretch>
            </a:blipFill>
          </p:spPr>
        </p:sp>
      </p:grpSp>
      <p:sp>
        <p:nvSpPr>
          <p:cNvPr id="19" name="TextBox 19"/>
          <p:cNvSpPr txBox="1"/>
          <p:nvPr/>
        </p:nvSpPr>
        <p:spPr>
          <a:xfrm>
            <a:off x="2391470" y="7120176"/>
            <a:ext cx="1491979" cy="580318"/>
          </a:xfrm>
          <a:prstGeom prst="rect">
            <a:avLst/>
          </a:prstGeom>
        </p:spPr>
        <p:txBody>
          <a:bodyPr lIns="0" tIns="0" rIns="0" bIns="0" rtlCol="0" anchor="t">
            <a:spAutoFit/>
          </a:bodyPr>
          <a:lstStyle/>
          <a:p>
            <a:pPr algn="ctr">
              <a:lnSpc>
                <a:spcPts val="4759"/>
              </a:lnSpc>
            </a:pPr>
            <a:r>
              <a:rPr lang="en-US" sz="3399">
                <a:solidFill>
                  <a:srgbClr val="000000"/>
                </a:solidFill>
                <a:latin typeface="Open Sans Extra Bold"/>
              </a:rPr>
              <a:t>Agrafe</a:t>
            </a:r>
          </a:p>
        </p:txBody>
      </p:sp>
      <p:sp>
        <p:nvSpPr>
          <p:cNvPr id="20" name="TextBox 20"/>
          <p:cNvSpPr txBox="1"/>
          <p:nvPr/>
        </p:nvSpPr>
        <p:spPr>
          <a:xfrm>
            <a:off x="7107210" y="7120176"/>
            <a:ext cx="4409191" cy="580318"/>
          </a:xfrm>
          <a:prstGeom prst="rect">
            <a:avLst/>
          </a:prstGeom>
        </p:spPr>
        <p:txBody>
          <a:bodyPr lIns="0" tIns="0" rIns="0" bIns="0" rtlCol="0" anchor="t">
            <a:spAutoFit/>
          </a:bodyPr>
          <a:lstStyle/>
          <a:p>
            <a:pPr algn="ctr">
              <a:lnSpc>
                <a:spcPts val="4759"/>
              </a:lnSpc>
            </a:pPr>
            <a:r>
              <a:rPr lang="en-US" sz="3399">
                <a:solidFill>
                  <a:srgbClr val="000000"/>
                </a:solidFill>
                <a:latin typeface="Open Sans Extra Bold"/>
              </a:rPr>
              <a:t>Appareils médicaux</a:t>
            </a:r>
          </a:p>
        </p:txBody>
      </p:sp>
      <p:sp>
        <p:nvSpPr>
          <p:cNvPr id="21" name="TextBox 21"/>
          <p:cNvSpPr txBox="1"/>
          <p:nvPr/>
        </p:nvSpPr>
        <p:spPr>
          <a:xfrm>
            <a:off x="12672883" y="7120176"/>
            <a:ext cx="4371037" cy="580318"/>
          </a:xfrm>
          <a:prstGeom prst="rect">
            <a:avLst/>
          </a:prstGeom>
        </p:spPr>
        <p:txBody>
          <a:bodyPr lIns="0" tIns="0" rIns="0" bIns="0" rtlCol="0" anchor="t">
            <a:spAutoFit/>
          </a:bodyPr>
          <a:lstStyle/>
          <a:p>
            <a:pPr algn="ctr">
              <a:lnSpc>
                <a:spcPts val="4759"/>
              </a:lnSpc>
            </a:pPr>
            <a:r>
              <a:rPr lang="en-US" sz="3399">
                <a:solidFill>
                  <a:srgbClr val="000000"/>
                </a:solidFill>
                <a:latin typeface="Open Sans Extra Bold"/>
              </a:rPr>
              <a:t>Appareils dentaires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21</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2752785" y="3000455"/>
            <a:ext cx="4443218" cy="4443218"/>
            <a:chOff x="0" y="0"/>
            <a:chExt cx="13884457" cy="13884457"/>
          </a:xfrm>
        </p:grpSpPr>
        <p:sp>
          <p:nvSpPr>
            <p:cNvPr id="9" name="Freeform 9"/>
            <p:cNvSpPr/>
            <p:nvPr/>
          </p:nvSpPr>
          <p:spPr>
            <a:xfrm>
              <a:off x="-342874" y="-11125"/>
              <a:ext cx="14570202" cy="13906705"/>
            </a:xfrm>
            <a:custGeom>
              <a:avLst/>
              <a:gdLst/>
              <a:ahLst/>
              <a:cxnLst/>
              <a:rect l="l" t="t" r="r" b="b"/>
              <a:pathLst>
                <a:path w="14570202" h="13906705">
                  <a:moveTo>
                    <a:pt x="7285101" y="11125"/>
                  </a:moveTo>
                  <a:cubicBezTo>
                    <a:pt x="4797487" y="0"/>
                    <a:pt x="2494061" y="1320743"/>
                    <a:pt x="1247030" y="3473245"/>
                  </a:cubicBezTo>
                  <a:cubicBezTo>
                    <a:pt x="0" y="5625748"/>
                    <a:pt x="0" y="8280957"/>
                    <a:pt x="1247030" y="10433459"/>
                  </a:cubicBezTo>
                  <a:cubicBezTo>
                    <a:pt x="2494061" y="12585962"/>
                    <a:pt x="4797487" y="13906705"/>
                    <a:pt x="7285101" y="13895580"/>
                  </a:cubicBezTo>
                  <a:cubicBezTo>
                    <a:pt x="9772716" y="13906705"/>
                    <a:pt x="12076142" y="12585962"/>
                    <a:pt x="13323172" y="10433459"/>
                  </a:cubicBezTo>
                  <a:cubicBezTo>
                    <a:pt x="14570202" y="8280957"/>
                    <a:pt x="14570202" y="5625748"/>
                    <a:pt x="13323172" y="3473245"/>
                  </a:cubicBezTo>
                  <a:cubicBezTo>
                    <a:pt x="12076142" y="1320743"/>
                    <a:pt x="9772716" y="0"/>
                    <a:pt x="7285101" y="11125"/>
                  </a:cubicBezTo>
                  <a:close/>
                </a:path>
              </a:pathLst>
            </a:custGeom>
            <a:solidFill>
              <a:srgbClr val="6A4505"/>
            </a:solidFill>
          </p:spPr>
        </p:sp>
        <p:sp>
          <p:nvSpPr>
            <p:cNvPr id="10" name="Freeform 10"/>
            <p:cNvSpPr/>
            <p:nvPr/>
          </p:nvSpPr>
          <p:spPr>
            <a:xfrm>
              <a:off x="-254486" y="73238"/>
              <a:ext cx="14393428" cy="13737980"/>
            </a:xfrm>
            <a:custGeom>
              <a:avLst/>
              <a:gdLst/>
              <a:ahLst/>
              <a:cxnLst/>
              <a:rect l="l" t="t" r="r" b="b"/>
              <a:pathLst>
                <a:path w="14393428" h="13737980">
                  <a:moveTo>
                    <a:pt x="7196713" y="10990"/>
                  </a:moveTo>
                  <a:cubicBezTo>
                    <a:pt x="4739280" y="0"/>
                    <a:pt x="2463801" y="1304718"/>
                    <a:pt x="1231900" y="3431105"/>
                  </a:cubicBezTo>
                  <a:cubicBezTo>
                    <a:pt x="0" y="5557493"/>
                    <a:pt x="0" y="8180486"/>
                    <a:pt x="1231900" y="10306873"/>
                  </a:cubicBezTo>
                  <a:cubicBezTo>
                    <a:pt x="2463801" y="12433261"/>
                    <a:pt x="4739280" y="13737979"/>
                    <a:pt x="7196713" y="13726989"/>
                  </a:cubicBezTo>
                  <a:cubicBezTo>
                    <a:pt x="9654147" y="13737979"/>
                    <a:pt x="11929626" y="12433261"/>
                    <a:pt x="13161527" y="10306873"/>
                  </a:cubicBezTo>
                  <a:cubicBezTo>
                    <a:pt x="14393428" y="8180486"/>
                    <a:pt x="14393428" y="5557493"/>
                    <a:pt x="13161527" y="3431105"/>
                  </a:cubicBezTo>
                  <a:cubicBezTo>
                    <a:pt x="11929626" y="1304718"/>
                    <a:pt x="9654147" y="0"/>
                    <a:pt x="7196713" y="10990"/>
                  </a:cubicBezTo>
                  <a:close/>
                </a:path>
              </a:pathLst>
            </a:custGeom>
            <a:blipFill>
              <a:blip r:embed="rId3"/>
              <a:stretch>
                <a:fillRect l="-45563" r="-45563"/>
              </a:stretch>
            </a:blipFill>
          </p:spPr>
        </p:sp>
      </p:grpSp>
      <p:grpSp>
        <p:nvGrpSpPr>
          <p:cNvPr id="11" name="Group 11"/>
          <p:cNvGrpSpPr>
            <a:grpSpLocks noChangeAspect="1"/>
          </p:cNvGrpSpPr>
          <p:nvPr/>
        </p:nvGrpSpPr>
        <p:grpSpPr>
          <a:xfrm>
            <a:off x="10779693" y="3044420"/>
            <a:ext cx="4399253" cy="4399253"/>
            <a:chOff x="0" y="0"/>
            <a:chExt cx="13884457" cy="13884457"/>
          </a:xfrm>
        </p:grpSpPr>
        <p:sp>
          <p:nvSpPr>
            <p:cNvPr id="12" name="Freeform 12"/>
            <p:cNvSpPr/>
            <p:nvPr/>
          </p:nvSpPr>
          <p:spPr>
            <a:xfrm>
              <a:off x="-342874" y="-11125"/>
              <a:ext cx="14570202" cy="13906705"/>
            </a:xfrm>
            <a:custGeom>
              <a:avLst/>
              <a:gdLst/>
              <a:ahLst/>
              <a:cxnLst/>
              <a:rect l="l" t="t" r="r" b="b"/>
              <a:pathLst>
                <a:path w="14570202" h="13906705">
                  <a:moveTo>
                    <a:pt x="7285101" y="11125"/>
                  </a:moveTo>
                  <a:cubicBezTo>
                    <a:pt x="4797487" y="0"/>
                    <a:pt x="2494061" y="1320743"/>
                    <a:pt x="1247030" y="3473245"/>
                  </a:cubicBezTo>
                  <a:cubicBezTo>
                    <a:pt x="0" y="5625748"/>
                    <a:pt x="0" y="8280957"/>
                    <a:pt x="1247030" y="10433459"/>
                  </a:cubicBezTo>
                  <a:cubicBezTo>
                    <a:pt x="2494061" y="12585962"/>
                    <a:pt x="4797487" y="13906705"/>
                    <a:pt x="7285101" y="13895580"/>
                  </a:cubicBezTo>
                  <a:cubicBezTo>
                    <a:pt x="9772716" y="13906705"/>
                    <a:pt x="12076142" y="12585962"/>
                    <a:pt x="13323172" y="10433459"/>
                  </a:cubicBezTo>
                  <a:cubicBezTo>
                    <a:pt x="14570202" y="8280957"/>
                    <a:pt x="14570202" y="5625748"/>
                    <a:pt x="13323172" y="3473245"/>
                  </a:cubicBezTo>
                  <a:cubicBezTo>
                    <a:pt x="12076142" y="1320743"/>
                    <a:pt x="9772716" y="0"/>
                    <a:pt x="7285101" y="11125"/>
                  </a:cubicBezTo>
                  <a:close/>
                </a:path>
              </a:pathLst>
            </a:custGeom>
            <a:solidFill>
              <a:srgbClr val="6A4505"/>
            </a:solidFill>
          </p:spPr>
        </p:sp>
        <p:sp>
          <p:nvSpPr>
            <p:cNvPr id="13" name="Freeform 13"/>
            <p:cNvSpPr/>
            <p:nvPr/>
          </p:nvSpPr>
          <p:spPr>
            <a:xfrm>
              <a:off x="-254486" y="73238"/>
              <a:ext cx="14393428" cy="13737980"/>
            </a:xfrm>
            <a:custGeom>
              <a:avLst/>
              <a:gdLst/>
              <a:ahLst/>
              <a:cxnLst/>
              <a:rect l="l" t="t" r="r" b="b"/>
              <a:pathLst>
                <a:path w="14393428" h="13737980">
                  <a:moveTo>
                    <a:pt x="7196713" y="10990"/>
                  </a:moveTo>
                  <a:cubicBezTo>
                    <a:pt x="4739280" y="0"/>
                    <a:pt x="2463801" y="1304718"/>
                    <a:pt x="1231900" y="3431105"/>
                  </a:cubicBezTo>
                  <a:cubicBezTo>
                    <a:pt x="0" y="5557493"/>
                    <a:pt x="0" y="8180486"/>
                    <a:pt x="1231900" y="10306873"/>
                  </a:cubicBezTo>
                  <a:cubicBezTo>
                    <a:pt x="2463801" y="12433261"/>
                    <a:pt x="4739280" y="13737979"/>
                    <a:pt x="7196713" y="13726989"/>
                  </a:cubicBezTo>
                  <a:cubicBezTo>
                    <a:pt x="9654147" y="13737979"/>
                    <a:pt x="11929626" y="12433261"/>
                    <a:pt x="13161527" y="10306873"/>
                  </a:cubicBezTo>
                  <a:cubicBezTo>
                    <a:pt x="14393428" y="8180486"/>
                    <a:pt x="14393428" y="5557493"/>
                    <a:pt x="13161527" y="3431105"/>
                  </a:cubicBezTo>
                  <a:cubicBezTo>
                    <a:pt x="11929626" y="1304718"/>
                    <a:pt x="9654147" y="0"/>
                    <a:pt x="7196713" y="10990"/>
                  </a:cubicBezTo>
                  <a:close/>
                </a:path>
              </a:pathLst>
            </a:custGeom>
            <a:blipFill>
              <a:blip r:embed="rId4"/>
              <a:stretch>
                <a:fillRect l="-24665" r="-24665"/>
              </a:stretch>
            </a:blipFill>
          </p:spPr>
        </p:sp>
      </p:grpSp>
      <p:sp>
        <p:nvSpPr>
          <p:cNvPr id="14" name="TextBox 14"/>
          <p:cNvSpPr txBox="1"/>
          <p:nvPr/>
        </p:nvSpPr>
        <p:spPr>
          <a:xfrm>
            <a:off x="4312147" y="238125"/>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Alliages à mémoire de forme</a:t>
            </a:r>
          </a:p>
        </p:txBody>
      </p:sp>
      <p:sp>
        <p:nvSpPr>
          <p:cNvPr id="15" name="TextBox 15"/>
          <p:cNvSpPr txBox="1"/>
          <p:nvPr/>
        </p:nvSpPr>
        <p:spPr>
          <a:xfrm>
            <a:off x="1242379" y="1576706"/>
            <a:ext cx="11210404" cy="896602"/>
          </a:xfrm>
          <a:prstGeom prst="rect">
            <a:avLst/>
          </a:prstGeom>
        </p:spPr>
        <p:txBody>
          <a:bodyPr lIns="0" tIns="0" rIns="0" bIns="0" rtlCol="0" anchor="t">
            <a:spAutoFit/>
          </a:bodyPr>
          <a:lstStyle/>
          <a:p>
            <a:pPr>
              <a:lnSpc>
                <a:spcPts val="7279"/>
              </a:lnSpc>
            </a:pPr>
            <a:r>
              <a:rPr lang="en-US" sz="5199">
                <a:solidFill>
                  <a:srgbClr val="F4EADB"/>
                </a:solidFill>
                <a:latin typeface="Alice Bold"/>
              </a:rPr>
              <a:t>Exemple d'application d'autres AMF</a:t>
            </a:r>
          </a:p>
        </p:txBody>
      </p:sp>
      <p:sp>
        <p:nvSpPr>
          <p:cNvPr id="16" name="TextBox 16"/>
          <p:cNvSpPr txBox="1"/>
          <p:nvPr/>
        </p:nvSpPr>
        <p:spPr>
          <a:xfrm>
            <a:off x="2932653" y="7633819"/>
            <a:ext cx="4083483" cy="580318"/>
          </a:xfrm>
          <a:prstGeom prst="rect">
            <a:avLst/>
          </a:prstGeom>
        </p:spPr>
        <p:txBody>
          <a:bodyPr lIns="0" tIns="0" rIns="0" bIns="0" rtlCol="0" anchor="t">
            <a:spAutoFit/>
          </a:bodyPr>
          <a:lstStyle/>
          <a:p>
            <a:pPr algn="ctr">
              <a:lnSpc>
                <a:spcPts val="4759"/>
              </a:lnSpc>
            </a:pPr>
            <a:r>
              <a:rPr lang="en-US" sz="3399">
                <a:solidFill>
                  <a:srgbClr val="000000"/>
                </a:solidFill>
                <a:latin typeface="Open Sans Extra Bold"/>
              </a:rPr>
              <a:t>Panneaux solaires</a:t>
            </a:r>
          </a:p>
        </p:txBody>
      </p:sp>
      <p:sp>
        <p:nvSpPr>
          <p:cNvPr id="17" name="TextBox 17"/>
          <p:cNvSpPr txBox="1"/>
          <p:nvPr/>
        </p:nvSpPr>
        <p:spPr>
          <a:xfrm>
            <a:off x="11680331" y="7633819"/>
            <a:ext cx="2607915" cy="580390"/>
          </a:xfrm>
          <a:prstGeom prst="rect">
            <a:avLst/>
          </a:prstGeom>
        </p:spPr>
        <p:txBody>
          <a:bodyPr lIns="0" tIns="0" rIns="0" bIns="0" rtlCol="0" anchor="t">
            <a:spAutoFit/>
          </a:bodyPr>
          <a:lstStyle/>
          <a:p>
            <a:pPr algn="ctr">
              <a:lnSpc>
                <a:spcPts val="4759"/>
              </a:lnSpc>
            </a:pPr>
            <a:r>
              <a:rPr lang="en-US" sz="3399">
                <a:solidFill>
                  <a:srgbClr val="000000"/>
                </a:solidFill>
                <a:latin typeface="Open Sans Extra Bold"/>
              </a:rPr>
              <a:t>Automobile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dirty="0">
                <a:solidFill>
                  <a:srgbClr val="F4EADB"/>
                </a:solidFill>
                <a:latin typeface="Alice"/>
              </a:rPr>
              <a:t>22</a:t>
            </a:r>
          </a:p>
        </p:txBody>
      </p:sp>
      <p:sp>
        <p:nvSpPr>
          <p:cNvPr id="3" name="AutoShape 3"/>
          <p:cNvSpPr/>
          <p:nvPr/>
        </p:nvSpPr>
        <p:spPr>
          <a:xfrm>
            <a:off x="-293986"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293986" y="-804768"/>
            <a:ext cx="2645371" cy="2645371"/>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3420406" y="1114425"/>
            <a:ext cx="12089164" cy="657859"/>
          </a:xfrm>
          <a:prstGeom prst="rect">
            <a:avLst/>
          </a:prstGeom>
        </p:spPr>
        <p:txBody>
          <a:bodyPr lIns="0" tIns="0" rIns="0" bIns="0" rtlCol="0" anchor="t">
            <a:spAutoFit/>
          </a:bodyPr>
          <a:lstStyle/>
          <a:p>
            <a:pPr algn="just">
              <a:lnSpc>
                <a:spcPts val="4899"/>
              </a:lnSpc>
            </a:pPr>
            <a:r>
              <a:rPr lang="en-US" sz="4899">
                <a:solidFill>
                  <a:srgbClr val="FFFFFF"/>
                </a:solidFill>
                <a:latin typeface="Alice"/>
              </a:rPr>
              <a:t>Pour une meilleure visualisation : </a:t>
            </a:r>
          </a:p>
        </p:txBody>
      </p:sp>
      <p:pic>
        <p:nvPicPr>
          <p:cNvPr id="9" name="Picture 9"/>
          <p:cNvPicPr>
            <a:picLocks noChangeAspect="1"/>
          </p:cNvPicPr>
          <p:nvPr>
            <a:videoFile r:link="rId1"/>
          </p:nvPr>
        </p:nvPicPr>
        <p:blipFill>
          <a:blip r:embed="rId4"/>
          <a:stretch>
            <a:fillRect/>
          </a:stretch>
        </p:blipFill>
        <p:spPr>
          <a:xfrm>
            <a:off x="10026763" y="3997746"/>
            <a:ext cx="7667282" cy="4312846"/>
          </a:xfrm>
          <a:prstGeom prst="rect">
            <a:avLst/>
          </a:prstGeom>
        </p:spPr>
      </p:pic>
      <p:sp>
        <p:nvSpPr>
          <p:cNvPr id="10" name="Freeform 10"/>
          <p:cNvSpPr/>
          <p:nvPr/>
        </p:nvSpPr>
        <p:spPr>
          <a:xfrm>
            <a:off x="15832727" y="1400492"/>
            <a:ext cx="1861318" cy="1861318"/>
          </a:xfrm>
          <a:custGeom>
            <a:avLst/>
            <a:gdLst/>
            <a:ahLst/>
            <a:cxnLst/>
            <a:rect l="l" t="t" r="r" b="b"/>
            <a:pathLst>
              <a:path w="1861318" h="1861318">
                <a:moveTo>
                  <a:pt x="0" y="0"/>
                </a:moveTo>
                <a:lnTo>
                  <a:pt x="1861318" y="0"/>
                </a:lnTo>
                <a:lnTo>
                  <a:pt x="1861318" y="1861318"/>
                </a:lnTo>
                <a:lnTo>
                  <a:pt x="0" y="186131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11" name="Picture 11"/>
          <p:cNvPicPr>
            <a:picLocks noChangeAspect="1"/>
          </p:cNvPicPr>
          <p:nvPr>
            <a:videoFile r:link="rId2"/>
          </p:nvPr>
        </p:nvPicPr>
        <p:blipFill>
          <a:blip r:embed="rId4"/>
          <a:stretch>
            <a:fillRect/>
          </a:stretch>
        </p:blipFill>
        <p:spPr>
          <a:xfrm>
            <a:off x="764646" y="3997746"/>
            <a:ext cx="7667282" cy="4312846"/>
          </a:xfrm>
          <a:prstGeom prst="rect">
            <a:avLst/>
          </a:prstGeom>
        </p:spPr>
      </p:pic>
      <p:sp>
        <p:nvSpPr>
          <p:cNvPr id="13" name="TextBox 12">
            <a:extLst>
              <a:ext uri="{FF2B5EF4-FFF2-40B4-BE49-F238E27FC236}">
                <a16:creationId xmlns:a16="http://schemas.microsoft.com/office/drawing/2014/main" id="{A6EB97F3-7F5E-14FC-6D90-A8452E320780}"/>
              </a:ext>
            </a:extLst>
          </p:cNvPr>
          <p:cNvSpPr txBox="1"/>
          <p:nvPr/>
        </p:nvSpPr>
        <p:spPr>
          <a:xfrm>
            <a:off x="5490254" y="8517706"/>
            <a:ext cx="3038272" cy="369332"/>
          </a:xfrm>
          <a:prstGeom prst="rect">
            <a:avLst/>
          </a:prstGeom>
          <a:noFill/>
        </p:spPr>
        <p:txBody>
          <a:bodyPr wrap="square">
            <a:spAutoFit/>
          </a:bodyPr>
          <a:lstStyle/>
          <a:p>
            <a:r>
              <a:rPr lang="en-GB" b="0" i="0" u="none" strike="noStrike" dirty="0">
                <a:solidFill>
                  <a:srgbClr val="FFFFFF"/>
                </a:solidFill>
                <a:effectLst/>
                <a:latin typeface="YouTube Noto"/>
                <a:hlinkClick r:id="rId7"/>
              </a:rPr>
              <a:t>https://youtu.be/TPoSolafkl4</a:t>
            </a:r>
            <a:endParaRPr lang="en-FR" dirty="0"/>
          </a:p>
        </p:txBody>
      </p:sp>
      <p:sp>
        <p:nvSpPr>
          <p:cNvPr id="15" name="TextBox 14">
            <a:extLst>
              <a:ext uri="{FF2B5EF4-FFF2-40B4-BE49-F238E27FC236}">
                <a16:creationId xmlns:a16="http://schemas.microsoft.com/office/drawing/2014/main" id="{8D899380-F398-6300-36F7-C17CCED28C3D}"/>
              </a:ext>
            </a:extLst>
          </p:cNvPr>
          <p:cNvSpPr txBox="1"/>
          <p:nvPr/>
        </p:nvSpPr>
        <p:spPr>
          <a:xfrm>
            <a:off x="14554200" y="8517176"/>
            <a:ext cx="3495472" cy="369332"/>
          </a:xfrm>
          <a:prstGeom prst="rect">
            <a:avLst/>
          </a:prstGeom>
          <a:noFill/>
        </p:spPr>
        <p:txBody>
          <a:bodyPr wrap="square">
            <a:spAutoFit/>
          </a:bodyPr>
          <a:lstStyle/>
          <a:p>
            <a:r>
              <a:rPr lang="en-GB" b="0" i="0" u="none" strike="noStrike" dirty="0">
                <a:solidFill>
                  <a:srgbClr val="FFFFFF"/>
                </a:solidFill>
                <a:effectLst/>
                <a:latin typeface="YouTube Noto"/>
                <a:hlinkClick r:id="rId8"/>
              </a:rPr>
              <a:t>https://youtu.be/gvb77eV7_XM</a:t>
            </a:r>
            <a:endParaRPr lang="en-F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sp>
        <p:nvSpPr>
          <p:cNvPr id="2" name="TextBox 2"/>
          <p:cNvSpPr txBox="1"/>
          <p:nvPr/>
        </p:nvSpPr>
        <p:spPr>
          <a:xfrm>
            <a:off x="4312147" y="1579874"/>
            <a:ext cx="9663706" cy="1152525"/>
          </a:xfrm>
          <a:prstGeom prst="rect">
            <a:avLst/>
          </a:prstGeom>
        </p:spPr>
        <p:txBody>
          <a:bodyPr lIns="0" tIns="0" rIns="0" bIns="0" rtlCol="0" anchor="t">
            <a:spAutoFit/>
          </a:bodyPr>
          <a:lstStyle/>
          <a:p>
            <a:pPr algn="ctr">
              <a:lnSpc>
                <a:spcPts val="8640"/>
              </a:lnSpc>
            </a:pPr>
            <a:r>
              <a:rPr lang="en-US" sz="7200">
                <a:solidFill>
                  <a:srgbClr val="271905"/>
                </a:solidFill>
                <a:latin typeface="Bodoni FLF Italics"/>
              </a:rPr>
              <a:t>Conclusion</a:t>
            </a:r>
          </a:p>
        </p:txBody>
      </p:sp>
      <p:sp>
        <p:nvSpPr>
          <p:cNvPr id="3" name="TextBox 3"/>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23</a:t>
            </a:r>
          </a:p>
        </p:txBody>
      </p:sp>
      <p:sp>
        <p:nvSpPr>
          <p:cNvPr id="4" name="AutoShape 4"/>
          <p:cNvSpPr/>
          <p:nvPr/>
        </p:nvSpPr>
        <p:spPr>
          <a:xfrm>
            <a:off x="9780663" y="9258300"/>
            <a:ext cx="8507337" cy="0"/>
          </a:xfrm>
          <a:prstGeom prst="line">
            <a:avLst/>
          </a:prstGeom>
          <a:ln w="38100" cap="flat">
            <a:solidFill>
              <a:srgbClr val="967D55"/>
            </a:solidFill>
            <a:prstDash val="solid"/>
            <a:headEnd type="none" w="sm" len="sm"/>
            <a:tailEnd type="none" w="sm" len="sm"/>
          </a:ln>
        </p:spPr>
      </p:sp>
      <p:sp>
        <p:nvSpPr>
          <p:cNvPr id="5" name="AutoShape 5"/>
          <p:cNvSpPr/>
          <p:nvPr/>
        </p:nvSpPr>
        <p:spPr>
          <a:xfrm>
            <a:off x="58478" y="9258300"/>
            <a:ext cx="8507337" cy="0"/>
          </a:xfrm>
          <a:prstGeom prst="line">
            <a:avLst/>
          </a:prstGeom>
          <a:ln w="38100" cap="flat">
            <a:solidFill>
              <a:srgbClr val="967D55"/>
            </a:solidFill>
            <a:prstDash val="solid"/>
            <a:headEnd type="none" w="sm" len="sm"/>
            <a:tailEnd type="none" w="sm" len="sm"/>
          </a:ln>
        </p:spPr>
      </p:sp>
      <p:grpSp>
        <p:nvGrpSpPr>
          <p:cNvPr id="6" name="Group 6"/>
          <p:cNvGrpSpPr/>
          <p:nvPr/>
        </p:nvGrpSpPr>
        <p:grpSpPr>
          <a:xfrm>
            <a:off x="16484766" y="7356879"/>
            <a:ext cx="1549068" cy="1549068"/>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967D55"/>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2575667" y="-449433"/>
            <a:ext cx="5268290" cy="5268290"/>
            <a:chOff x="0" y="0"/>
            <a:chExt cx="812800" cy="812800"/>
          </a:xfrm>
        </p:grpSpPr>
        <p:sp>
          <p:nvSpPr>
            <p:cNvPr id="10" name="Freeform 10"/>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874477" y="4245649"/>
            <a:ext cx="16384823" cy="2343150"/>
          </a:xfrm>
          <a:prstGeom prst="rect">
            <a:avLst/>
          </a:prstGeom>
        </p:spPr>
        <p:txBody>
          <a:bodyPr lIns="0" tIns="0" rIns="0" bIns="0" rtlCol="0" anchor="t">
            <a:spAutoFit/>
          </a:bodyPr>
          <a:lstStyle/>
          <a:p>
            <a:pPr algn="ctr">
              <a:lnSpc>
                <a:spcPts val="6000"/>
              </a:lnSpc>
            </a:pPr>
            <a:r>
              <a:rPr lang="en-US" sz="5000">
                <a:solidFill>
                  <a:srgbClr val="271905"/>
                </a:solidFill>
                <a:latin typeface="Bodoni FLF"/>
              </a:rPr>
              <a:t>Ainsi les propriétés intrinsèques permettent de donner certaines propriétés intelligentes au matériaux. Ce qui créer de nouvelles opportunités et utilisations innovantes.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EADB"/>
        </a:solidFill>
        <a:effectLst/>
      </p:bgPr>
    </p:bg>
    <p:spTree>
      <p:nvGrpSpPr>
        <p:cNvPr id="1" name=""/>
        <p:cNvGrpSpPr/>
        <p:nvPr/>
      </p:nvGrpSpPr>
      <p:grpSpPr>
        <a:xfrm>
          <a:off x="0" y="0"/>
          <a:ext cx="0" cy="0"/>
          <a:chOff x="0" y="0"/>
          <a:chExt cx="0" cy="0"/>
        </a:xfrm>
      </p:grpSpPr>
      <p:grpSp>
        <p:nvGrpSpPr>
          <p:cNvPr id="2" name="Group 2"/>
          <p:cNvGrpSpPr/>
          <p:nvPr/>
        </p:nvGrpSpPr>
        <p:grpSpPr>
          <a:xfrm>
            <a:off x="-503362" y="-504985"/>
            <a:ext cx="19178563" cy="5248761"/>
            <a:chOff x="0" y="0"/>
            <a:chExt cx="25571417" cy="6998348"/>
          </a:xfrm>
        </p:grpSpPr>
        <p:pic>
          <p:nvPicPr>
            <p:cNvPr id="3" name="Picture 3"/>
            <p:cNvPicPr>
              <a:picLocks noChangeAspect="1"/>
            </p:cNvPicPr>
            <p:nvPr/>
          </p:nvPicPr>
          <p:blipFill>
            <a:blip r:embed="rId2"/>
            <a:srcRect t="1852" b="49493"/>
            <a:stretch>
              <a:fillRect/>
            </a:stretch>
          </p:blipFill>
          <p:spPr>
            <a:xfrm>
              <a:off x="0" y="0"/>
              <a:ext cx="25571417" cy="6998348"/>
            </a:xfrm>
            <a:prstGeom prst="rect">
              <a:avLst/>
            </a:prstGeom>
          </p:spPr>
        </p:pic>
      </p:grpSp>
      <p:sp>
        <p:nvSpPr>
          <p:cNvPr id="4" name="TextBox 4"/>
          <p:cNvSpPr txBox="1"/>
          <p:nvPr/>
        </p:nvSpPr>
        <p:spPr>
          <a:xfrm>
            <a:off x="5776738" y="9819486"/>
            <a:ext cx="6617568" cy="375920"/>
          </a:xfrm>
          <a:prstGeom prst="rect">
            <a:avLst/>
          </a:prstGeom>
        </p:spPr>
        <p:txBody>
          <a:bodyPr lIns="0" tIns="0" rIns="0" bIns="0" rtlCol="0" anchor="t">
            <a:spAutoFit/>
          </a:bodyPr>
          <a:lstStyle/>
          <a:p>
            <a:pPr algn="ctr">
              <a:lnSpc>
                <a:spcPts val="2799"/>
              </a:lnSpc>
            </a:pPr>
            <a:r>
              <a:rPr lang="en-US" sz="2799">
                <a:solidFill>
                  <a:srgbClr val="967D55"/>
                </a:solidFill>
                <a:latin typeface="Alice"/>
              </a:rPr>
              <a:t>03</a:t>
            </a:r>
          </a:p>
        </p:txBody>
      </p:sp>
      <p:sp>
        <p:nvSpPr>
          <p:cNvPr id="5" name="AutoShape 5"/>
          <p:cNvSpPr/>
          <p:nvPr/>
        </p:nvSpPr>
        <p:spPr>
          <a:xfrm>
            <a:off x="0" y="10002683"/>
            <a:ext cx="8507337" cy="0"/>
          </a:xfrm>
          <a:prstGeom prst="line">
            <a:avLst/>
          </a:prstGeom>
          <a:ln w="38100" cap="flat">
            <a:solidFill>
              <a:srgbClr val="967D55"/>
            </a:solidFill>
            <a:prstDash val="solid"/>
            <a:headEnd type="none" w="sm" len="sm"/>
            <a:tailEnd type="none" w="sm" len="sm"/>
          </a:ln>
        </p:spPr>
      </p:sp>
      <p:grpSp>
        <p:nvGrpSpPr>
          <p:cNvPr id="6" name="Group 6"/>
          <p:cNvGrpSpPr/>
          <p:nvPr/>
        </p:nvGrpSpPr>
        <p:grpSpPr>
          <a:xfrm>
            <a:off x="789502" y="-2038670"/>
            <a:ext cx="3067370" cy="3067370"/>
            <a:chOff x="0" y="0"/>
            <a:chExt cx="812800" cy="812800"/>
          </a:xfrm>
        </p:grpSpPr>
        <p:sp>
          <p:nvSpPr>
            <p:cNvPr id="7" name="Freeform 7"/>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8" name="TextBox 8"/>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028700" y="5143500"/>
            <a:ext cx="5975281" cy="1132686"/>
            <a:chOff x="0" y="0"/>
            <a:chExt cx="1573737" cy="298320"/>
          </a:xfrm>
        </p:grpSpPr>
        <p:sp>
          <p:nvSpPr>
            <p:cNvPr id="10" name="Freeform 10"/>
            <p:cNvSpPr/>
            <p:nvPr/>
          </p:nvSpPr>
          <p:spPr>
            <a:xfrm>
              <a:off x="0" y="0"/>
              <a:ext cx="1573737" cy="298321"/>
            </a:xfrm>
            <a:custGeom>
              <a:avLst/>
              <a:gdLst/>
              <a:ahLst/>
              <a:cxnLst/>
              <a:rect l="l" t="t" r="r" b="b"/>
              <a:pathLst>
                <a:path w="1573737" h="298321">
                  <a:moveTo>
                    <a:pt x="0" y="0"/>
                  </a:moveTo>
                  <a:lnTo>
                    <a:pt x="1573737" y="0"/>
                  </a:lnTo>
                  <a:lnTo>
                    <a:pt x="1573737" y="298321"/>
                  </a:lnTo>
                  <a:lnTo>
                    <a:pt x="0" y="298321"/>
                  </a:lnTo>
                  <a:close/>
                </a:path>
              </a:pathLst>
            </a:custGeom>
            <a:solidFill>
              <a:srgbClr val="000000">
                <a:alpha val="0"/>
              </a:srgbClr>
            </a:solidFill>
            <a:ln w="38100">
              <a:solidFill>
                <a:srgbClr val="967D55"/>
              </a:solidFill>
            </a:ln>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209122" y="5512993"/>
            <a:ext cx="5564087" cy="460374"/>
          </a:xfrm>
          <a:prstGeom prst="rect">
            <a:avLst/>
          </a:prstGeom>
        </p:spPr>
        <p:txBody>
          <a:bodyPr lIns="0" tIns="0" rIns="0" bIns="0" rtlCol="0" anchor="t">
            <a:spAutoFit/>
          </a:bodyPr>
          <a:lstStyle/>
          <a:p>
            <a:pPr algn="just">
              <a:lnSpc>
                <a:spcPts val="3499"/>
              </a:lnSpc>
            </a:pPr>
            <a:r>
              <a:rPr lang="en-US" sz="3499">
                <a:solidFill>
                  <a:srgbClr val="271905"/>
                </a:solidFill>
                <a:latin typeface="Alice"/>
              </a:rPr>
              <a:t>Intrinsèques    Extrinsèques</a:t>
            </a:r>
          </a:p>
        </p:txBody>
      </p:sp>
      <p:sp>
        <p:nvSpPr>
          <p:cNvPr id="13" name="Freeform 13"/>
          <p:cNvSpPr/>
          <p:nvPr/>
        </p:nvSpPr>
        <p:spPr>
          <a:xfrm>
            <a:off x="3783005" y="5640778"/>
            <a:ext cx="331985" cy="332590"/>
          </a:xfrm>
          <a:custGeom>
            <a:avLst/>
            <a:gdLst/>
            <a:ahLst/>
            <a:cxnLst/>
            <a:rect l="l" t="t" r="r" b="b"/>
            <a:pathLst>
              <a:path w="331985" h="332590">
                <a:moveTo>
                  <a:pt x="0" y="0"/>
                </a:moveTo>
                <a:lnTo>
                  <a:pt x="331985" y="0"/>
                </a:lnTo>
                <a:lnTo>
                  <a:pt x="331985" y="332590"/>
                </a:lnTo>
                <a:lnTo>
                  <a:pt x="0" y="33259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TextBox 14"/>
          <p:cNvSpPr txBox="1"/>
          <p:nvPr/>
        </p:nvSpPr>
        <p:spPr>
          <a:xfrm>
            <a:off x="4312147" y="423862"/>
            <a:ext cx="9663706" cy="1157288"/>
          </a:xfrm>
          <a:prstGeom prst="rect">
            <a:avLst/>
          </a:prstGeom>
        </p:spPr>
        <p:txBody>
          <a:bodyPr lIns="0" tIns="0" rIns="0" bIns="0" rtlCol="0" anchor="t">
            <a:spAutoFit/>
          </a:bodyPr>
          <a:lstStyle/>
          <a:p>
            <a:pPr algn="ctr">
              <a:lnSpc>
                <a:spcPts val="8640"/>
              </a:lnSpc>
            </a:pPr>
            <a:r>
              <a:rPr lang="en-US" sz="7200">
                <a:solidFill>
                  <a:srgbClr val="FFFFFF"/>
                </a:solidFill>
                <a:latin typeface="Bodoni FLF Italics"/>
              </a:rPr>
              <a:t>Introduction</a:t>
            </a:r>
          </a:p>
        </p:txBody>
      </p:sp>
      <p:grpSp>
        <p:nvGrpSpPr>
          <p:cNvPr id="15" name="Group 15"/>
          <p:cNvGrpSpPr/>
          <p:nvPr/>
        </p:nvGrpSpPr>
        <p:grpSpPr>
          <a:xfrm>
            <a:off x="11284019" y="5074435"/>
            <a:ext cx="5975281" cy="1132686"/>
            <a:chOff x="0" y="0"/>
            <a:chExt cx="1573737" cy="298320"/>
          </a:xfrm>
        </p:grpSpPr>
        <p:sp>
          <p:nvSpPr>
            <p:cNvPr id="16" name="Freeform 16"/>
            <p:cNvSpPr/>
            <p:nvPr/>
          </p:nvSpPr>
          <p:spPr>
            <a:xfrm>
              <a:off x="0" y="0"/>
              <a:ext cx="1573737" cy="298321"/>
            </a:xfrm>
            <a:custGeom>
              <a:avLst/>
              <a:gdLst/>
              <a:ahLst/>
              <a:cxnLst/>
              <a:rect l="l" t="t" r="r" b="b"/>
              <a:pathLst>
                <a:path w="1573737" h="298321">
                  <a:moveTo>
                    <a:pt x="0" y="0"/>
                  </a:moveTo>
                  <a:lnTo>
                    <a:pt x="1573737" y="0"/>
                  </a:lnTo>
                  <a:lnTo>
                    <a:pt x="1573737" y="298321"/>
                  </a:lnTo>
                  <a:lnTo>
                    <a:pt x="0" y="298321"/>
                  </a:lnTo>
                  <a:close/>
                </a:path>
              </a:pathLst>
            </a:custGeom>
            <a:solidFill>
              <a:srgbClr val="000000">
                <a:alpha val="0"/>
              </a:srgbClr>
            </a:solidFill>
            <a:ln w="38100">
              <a:solidFill>
                <a:srgbClr val="967D55"/>
              </a:solidFill>
            </a:ln>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2082412" y="5443928"/>
            <a:ext cx="4676368" cy="460374"/>
          </a:xfrm>
          <a:prstGeom prst="rect">
            <a:avLst/>
          </a:prstGeom>
        </p:spPr>
        <p:txBody>
          <a:bodyPr lIns="0" tIns="0" rIns="0" bIns="0" rtlCol="0" anchor="t">
            <a:spAutoFit/>
          </a:bodyPr>
          <a:lstStyle/>
          <a:p>
            <a:pPr algn="just">
              <a:lnSpc>
                <a:spcPts val="3499"/>
              </a:lnSpc>
            </a:pPr>
            <a:r>
              <a:rPr lang="en-US" sz="3499">
                <a:solidFill>
                  <a:srgbClr val="271905"/>
                </a:solidFill>
                <a:latin typeface="Alice"/>
              </a:rPr>
              <a:t>Matériaux intelligents</a:t>
            </a:r>
          </a:p>
        </p:txBody>
      </p:sp>
      <p:sp>
        <p:nvSpPr>
          <p:cNvPr id="19" name="TextBox 19"/>
          <p:cNvSpPr txBox="1"/>
          <p:nvPr/>
        </p:nvSpPr>
        <p:spPr>
          <a:xfrm>
            <a:off x="74678" y="6342861"/>
            <a:ext cx="3397249" cy="3965574"/>
          </a:xfrm>
          <a:prstGeom prst="rect">
            <a:avLst/>
          </a:prstGeom>
        </p:spPr>
        <p:txBody>
          <a:bodyPr lIns="0" tIns="0" rIns="0" bIns="0" rtlCol="0" anchor="t">
            <a:spAutoFit/>
          </a:bodyPr>
          <a:lstStyle/>
          <a:p>
            <a:pPr>
              <a:lnSpc>
                <a:spcPts val="3499"/>
              </a:lnSpc>
            </a:pPr>
            <a:r>
              <a:rPr lang="en-US" sz="3499">
                <a:solidFill>
                  <a:srgbClr val="271905"/>
                </a:solidFill>
                <a:latin typeface="Alice"/>
              </a:rPr>
              <a:t>Caractéristiques physiques et chimiques propres au matériau.​ Indépendant de son utilisation spécifique.</a:t>
            </a:r>
          </a:p>
          <a:p>
            <a:pPr>
              <a:lnSpc>
                <a:spcPts val="3499"/>
              </a:lnSpc>
            </a:pPr>
            <a:endParaRPr lang="en-US" sz="3499">
              <a:solidFill>
                <a:srgbClr val="271905"/>
              </a:solidFill>
              <a:latin typeface="Alice"/>
            </a:endParaRPr>
          </a:p>
        </p:txBody>
      </p:sp>
      <p:sp>
        <p:nvSpPr>
          <p:cNvPr id="20" name="TextBox 20"/>
          <p:cNvSpPr txBox="1"/>
          <p:nvPr/>
        </p:nvSpPr>
        <p:spPr>
          <a:xfrm>
            <a:off x="4560754" y="6781011"/>
            <a:ext cx="3397249" cy="3089274"/>
          </a:xfrm>
          <a:prstGeom prst="rect">
            <a:avLst/>
          </a:prstGeom>
        </p:spPr>
        <p:txBody>
          <a:bodyPr lIns="0" tIns="0" rIns="0" bIns="0" rtlCol="0" anchor="t">
            <a:spAutoFit/>
          </a:bodyPr>
          <a:lstStyle/>
          <a:p>
            <a:pPr algn="r">
              <a:lnSpc>
                <a:spcPts val="3499"/>
              </a:lnSpc>
            </a:pPr>
            <a:r>
              <a:rPr lang="en-US" sz="3499">
                <a:solidFill>
                  <a:srgbClr val="271905"/>
                </a:solidFill>
                <a:latin typeface="Alice"/>
              </a:rPr>
              <a:t>Non inhérente aux matériaux. ​ Propriétés qui fluctuent en fonction du milieu extérieur.  </a:t>
            </a:r>
          </a:p>
          <a:p>
            <a:pPr algn="r">
              <a:lnSpc>
                <a:spcPts val="3499"/>
              </a:lnSpc>
            </a:pPr>
            <a:endParaRPr lang="en-US" sz="3499">
              <a:solidFill>
                <a:srgbClr val="271905"/>
              </a:solidFill>
              <a:latin typeface="Ali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04</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pic>
        <p:nvPicPr>
          <p:cNvPr id="11" name="Picture 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l="241" r="241"/>
          <a:stretch>
            <a:fillRect/>
          </a:stretch>
        </p:blipFill>
        <p:spPr>
          <a:xfrm>
            <a:off x="2870271" y="2435276"/>
            <a:ext cx="12663682" cy="6078567"/>
          </a:xfrm>
          <a:prstGeom prst="rect">
            <a:avLst/>
          </a:prstGeom>
        </p:spPr>
      </p:pic>
      <p:sp>
        <p:nvSpPr>
          <p:cNvPr id="12" name="AutoShape 12"/>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3" name="Freeform 13"/>
          <p:cNvSpPr/>
          <p:nvPr/>
        </p:nvSpPr>
        <p:spPr>
          <a:xfrm>
            <a:off x="7819702" y="658048"/>
            <a:ext cx="1305248" cy="1557237"/>
          </a:xfrm>
          <a:custGeom>
            <a:avLst/>
            <a:gdLst/>
            <a:ahLst/>
            <a:cxnLst/>
            <a:rect l="l" t="t" r="r" b="b"/>
            <a:pathLst>
              <a:path w="1305248" h="1557237">
                <a:moveTo>
                  <a:pt x="0" y="0"/>
                </a:moveTo>
                <a:lnTo>
                  <a:pt x="1305248" y="0"/>
                </a:lnTo>
                <a:lnTo>
                  <a:pt x="1305248" y="1557238"/>
                </a:lnTo>
                <a:lnTo>
                  <a:pt x="0" y="155723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731820" y="845713"/>
            <a:ext cx="9663706" cy="981075"/>
          </a:xfrm>
          <a:prstGeom prst="rect">
            <a:avLst/>
          </a:prstGeom>
        </p:spPr>
        <p:txBody>
          <a:bodyPr lIns="0" tIns="0" rIns="0" bIns="0" rtlCol="0" anchor="t">
            <a:spAutoFit/>
          </a:bodyPr>
          <a:lstStyle/>
          <a:p>
            <a:pPr algn="ctr">
              <a:lnSpc>
                <a:spcPts val="7320"/>
              </a:lnSpc>
            </a:pPr>
            <a:r>
              <a:rPr lang="en-US" sz="6100">
                <a:solidFill>
                  <a:srgbClr val="F4EADB"/>
                </a:solidFill>
                <a:latin typeface="Bodoni FLF Italics"/>
              </a:rPr>
              <a:t>Supraconducteurs </a:t>
            </a:r>
          </a:p>
        </p:txBody>
      </p:sp>
      <p:sp>
        <p:nvSpPr>
          <p:cNvPr id="15" name="TextBox 15"/>
          <p:cNvSpPr txBox="1"/>
          <p:nvPr/>
        </p:nvSpPr>
        <p:spPr>
          <a:xfrm>
            <a:off x="8275385" y="845713"/>
            <a:ext cx="9663706" cy="981075"/>
          </a:xfrm>
          <a:prstGeom prst="rect">
            <a:avLst/>
          </a:prstGeom>
        </p:spPr>
        <p:txBody>
          <a:bodyPr lIns="0" tIns="0" rIns="0" bIns="0" rtlCol="0" anchor="t">
            <a:spAutoFit/>
          </a:bodyPr>
          <a:lstStyle/>
          <a:p>
            <a:pPr algn="ctr">
              <a:lnSpc>
                <a:spcPts val="7320"/>
              </a:lnSpc>
            </a:pPr>
            <a:r>
              <a:rPr lang="en-US" sz="6100">
                <a:solidFill>
                  <a:srgbClr val="F4EADB"/>
                </a:solidFill>
                <a:latin typeface="Bodoni FLF Italics"/>
              </a:rPr>
              <a:t>Matériaux classiques </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1"/>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05</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4070887" y="900450"/>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Materiaux classiques </a:t>
            </a:r>
          </a:p>
        </p:txBody>
      </p:sp>
      <p:sp>
        <p:nvSpPr>
          <p:cNvPr id="12" name="AutoShape 12"/>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3" name="TextBox 13"/>
          <p:cNvSpPr txBox="1"/>
          <p:nvPr/>
        </p:nvSpPr>
        <p:spPr>
          <a:xfrm>
            <a:off x="1386811" y="1938675"/>
            <a:ext cx="16230600" cy="5835650"/>
          </a:xfrm>
          <a:prstGeom prst="rect">
            <a:avLst/>
          </a:prstGeom>
        </p:spPr>
        <p:txBody>
          <a:bodyPr lIns="0" tIns="0" rIns="0" bIns="0" rtlCol="0" anchor="t">
            <a:spAutoFit/>
          </a:bodyPr>
          <a:lstStyle/>
          <a:p>
            <a:pPr>
              <a:lnSpc>
                <a:spcPts val="7000"/>
              </a:lnSpc>
            </a:pPr>
            <a:endParaRPr/>
          </a:p>
          <a:p>
            <a:pPr marL="1079501" lvl="1" indent="-539750">
              <a:lnSpc>
                <a:spcPts val="7000"/>
              </a:lnSpc>
              <a:buFont typeface="Arial"/>
              <a:buChar char="•"/>
            </a:pPr>
            <a:r>
              <a:rPr lang="en-US" sz="5000">
                <a:solidFill>
                  <a:srgbClr val="F4EADB"/>
                </a:solidFill>
                <a:latin typeface="Arimo"/>
              </a:rPr>
              <a:t>Résistent au passage du courant </a:t>
            </a:r>
          </a:p>
          <a:p>
            <a:pPr>
              <a:lnSpc>
                <a:spcPts val="5599"/>
              </a:lnSpc>
            </a:pPr>
            <a:r>
              <a:rPr lang="en-US" sz="3999">
                <a:solidFill>
                  <a:srgbClr val="F4EADB"/>
                </a:solidFill>
                <a:latin typeface="Arimo"/>
              </a:rPr>
              <a:t>-&gt; courant = déplacement d'électrons, et les electrons (de charge -) se repoussent entre eux.</a:t>
            </a:r>
          </a:p>
          <a:p>
            <a:pPr marL="1079501" lvl="1" indent="-539750">
              <a:lnSpc>
                <a:spcPts val="7000"/>
              </a:lnSpc>
              <a:buFont typeface="Arial"/>
              <a:buChar char="•"/>
            </a:pPr>
            <a:r>
              <a:rPr lang="en-US" sz="5000">
                <a:solidFill>
                  <a:srgbClr val="F4EADB"/>
                </a:solidFill>
                <a:latin typeface="Arimo"/>
              </a:rPr>
              <a:t>S'il y a un défaut dans le matériau, ils se cognent un peu partout, ils ralentissent et perdent de l’énergie qui se traduit en chaleur.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06</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Freeform 12"/>
          <p:cNvSpPr/>
          <p:nvPr/>
        </p:nvSpPr>
        <p:spPr>
          <a:xfrm>
            <a:off x="3414032" y="1857600"/>
            <a:ext cx="11344929" cy="6463971"/>
          </a:xfrm>
          <a:custGeom>
            <a:avLst/>
            <a:gdLst/>
            <a:ahLst/>
            <a:cxnLst/>
            <a:rect l="l" t="t" r="r" b="b"/>
            <a:pathLst>
              <a:path w="11344929" h="6463971">
                <a:moveTo>
                  <a:pt x="0" y="0"/>
                </a:moveTo>
                <a:lnTo>
                  <a:pt x="11344929" y="0"/>
                </a:lnTo>
                <a:lnTo>
                  <a:pt x="11344929" y="6463971"/>
                </a:lnTo>
                <a:lnTo>
                  <a:pt x="0" y="6463971"/>
                </a:lnTo>
                <a:lnTo>
                  <a:pt x="0" y="0"/>
                </a:lnTo>
                <a:close/>
              </a:path>
            </a:pathLst>
          </a:custGeom>
          <a:blipFill>
            <a:blip r:embed="rId3"/>
            <a:stretch>
              <a:fillRect l="-32243" t="-37844" r="-41929" b="-34107"/>
            </a:stretch>
          </a:blipFill>
        </p:spPr>
      </p:sp>
      <p:sp>
        <p:nvSpPr>
          <p:cNvPr id="13" name="TextBox 13"/>
          <p:cNvSpPr txBox="1"/>
          <p:nvPr/>
        </p:nvSpPr>
        <p:spPr>
          <a:xfrm>
            <a:off x="4120338" y="237939"/>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Materiaux classiques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07</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TextBox 12"/>
          <p:cNvSpPr txBox="1"/>
          <p:nvPr/>
        </p:nvSpPr>
        <p:spPr>
          <a:xfrm>
            <a:off x="4312147" y="591373"/>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
        <p:nvSpPr>
          <p:cNvPr id="13" name="TextBox 13"/>
          <p:cNvSpPr txBox="1"/>
          <p:nvPr/>
        </p:nvSpPr>
        <p:spPr>
          <a:xfrm>
            <a:off x="847828" y="2590614"/>
            <a:ext cx="16925822" cy="4416427"/>
          </a:xfrm>
          <a:prstGeom prst="rect">
            <a:avLst/>
          </a:prstGeom>
        </p:spPr>
        <p:txBody>
          <a:bodyPr lIns="0" tIns="0" rIns="0" bIns="0" rtlCol="0" anchor="t">
            <a:spAutoFit/>
          </a:bodyPr>
          <a:lstStyle/>
          <a:p>
            <a:pPr algn="ctr">
              <a:lnSpc>
                <a:spcPts val="6999"/>
              </a:lnSpc>
            </a:pPr>
            <a:r>
              <a:rPr lang="en-US" sz="4999">
                <a:solidFill>
                  <a:srgbClr val="F4EADB"/>
                </a:solidFill>
                <a:latin typeface="Arimo"/>
              </a:rPr>
              <a:t> Def : </a:t>
            </a:r>
          </a:p>
          <a:p>
            <a:pPr algn="ctr">
              <a:lnSpc>
                <a:spcPts val="6999"/>
              </a:lnSpc>
              <a:spcBef>
                <a:spcPct val="0"/>
              </a:spcBef>
            </a:pPr>
            <a:r>
              <a:rPr lang="en-US" sz="4999">
                <a:solidFill>
                  <a:srgbClr val="F4EADB"/>
                </a:solidFill>
                <a:latin typeface="Arimo"/>
              </a:rPr>
              <a:t>Matériaux spécifiques qui, entre -118 degrés Celsius et  -269 degrés Celsius, peuvent acquérir des super capacités comme conduire parfaitement le courant sans qu'il n'y ait de résistance électrique et donc de perte d'énergie. R= 0Ω</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08</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pic>
        <p:nvPicPr>
          <p:cNvPr id="12" name="Picture 1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l="543" r="543"/>
          <a:stretch>
            <a:fillRect/>
          </a:stretch>
        </p:blipFill>
        <p:spPr>
          <a:xfrm>
            <a:off x="3634559" y="2019300"/>
            <a:ext cx="11568779" cy="6478516"/>
          </a:xfrm>
          <a:prstGeom prst="rect">
            <a:avLst/>
          </a:prstGeom>
        </p:spPr>
      </p:pic>
      <p:sp>
        <p:nvSpPr>
          <p:cNvPr id="13" name="TextBox 13"/>
          <p:cNvSpPr txBox="1"/>
          <p:nvPr/>
        </p:nvSpPr>
        <p:spPr>
          <a:xfrm>
            <a:off x="4312147" y="591373"/>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1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67D55"/>
        </a:solidFill>
        <a:effectLst/>
      </p:bgPr>
    </p:bg>
    <p:spTree>
      <p:nvGrpSpPr>
        <p:cNvPr id="1" name=""/>
        <p:cNvGrpSpPr/>
        <p:nvPr/>
      </p:nvGrpSpPr>
      <p:grpSpPr>
        <a:xfrm>
          <a:off x="0" y="0"/>
          <a:ext cx="0" cy="0"/>
          <a:chOff x="0" y="0"/>
          <a:chExt cx="0" cy="0"/>
        </a:xfrm>
      </p:grpSpPr>
      <p:sp>
        <p:nvSpPr>
          <p:cNvPr id="2" name="TextBox 2"/>
          <p:cNvSpPr txBox="1"/>
          <p:nvPr/>
        </p:nvSpPr>
        <p:spPr>
          <a:xfrm>
            <a:off x="5835216" y="9094153"/>
            <a:ext cx="6617568" cy="375920"/>
          </a:xfrm>
          <a:prstGeom prst="rect">
            <a:avLst/>
          </a:prstGeom>
        </p:spPr>
        <p:txBody>
          <a:bodyPr lIns="0" tIns="0" rIns="0" bIns="0" rtlCol="0" anchor="t">
            <a:spAutoFit/>
          </a:bodyPr>
          <a:lstStyle/>
          <a:p>
            <a:pPr algn="ctr">
              <a:lnSpc>
                <a:spcPts val="2799"/>
              </a:lnSpc>
            </a:pPr>
            <a:r>
              <a:rPr lang="en-US" sz="2799">
                <a:solidFill>
                  <a:srgbClr val="F4EADB"/>
                </a:solidFill>
                <a:latin typeface="Alice"/>
              </a:rPr>
              <a:t>09</a:t>
            </a:r>
          </a:p>
        </p:txBody>
      </p:sp>
      <p:sp>
        <p:nvSpPr>
          <p:cNvPr id="3" name="AutoShape 3"/>
          <p:cNvSpPr/>
          <p:nvPr/>
        </p:nvSpPr>
        <p:spPr>
          <a:xfrm>
            <a:off x="9780663" y="9258300"/>
            <a:ext cx="8507337" cy="0"/>
          </a:xfrm>
          <a:prstGeom prst="line">
            <a:avLst/>
          </a:prstGeom>
          <a:ln w="38100" cap="flat">
            <a:solidFill>
              <a:srgbClr val="F4EADB"/>
            </a:solidFill>
            <a:prstDash val="solid"/>
            <a:headEnd type="none" w="sm" len="sm"/>
            <a:tailEnd type="none" w="sm" len="sm"/>
          </a:ln>
        </p:spPr>
      </p:sp>
      <p:sp>
        <p:nvSpPr>
          <p:cNvPr id="4" name="AutoShape 4"/>
          <p:cNvSpPr/>
          <p:nvPr/>
        </p:nvSpPr>
        <p:spPr>
          <a:xfrm>
            <a:off x="58478" y="9258300"/>
            <a:ext cx="8507337" cy="0"/>
          </a:xfrm>
          <a:prstGeom prst="line">
            <a:avLst/>
          </a:prstGeom>
          <a:ln w="38100" cap="flat">
            <a:solidFill>
              <a:srgbClr val="F4EADB"/>
            </a:solidFill>
            <a:prstDash val="solid"/>
            <a:headEnd type="none" w="sm" len="sm"/>
            <a:tailEnd type="none" w="sm" len="sm"/>
          </a:ln>
        </p:spPr>
      </p:sp>
      <p:grpSp>
        <p:nvGrpSpPr>
          <p:cNvPr id="5" name="Group 5"/>
          <p:cNvGrpSpPr/>
          <p:nvPr/>
        </p:nvGrpSpPr>
        <p:grpSpPr>
          <a:xfrm>
            <a:off x="16593978" y="658048"/>
            <a:ext cx="2046866" cy="2046866"/>
            <a:chOff x="0" y="0"/>
            <a:chExt cx="812800" cy="812800"/>
          </a:xfrm>
        </p:grpSpPr>
        <p:sp>
          <p:nvSpPr>
            <p:cNvPr id="6" name="Freeform 6"/>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4EADB"/>
            </a:solidFill>
          </p:spPr>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492340" y="4219596"/>
            <a:ext cx="3521040" cy="3521040"/>
            <a:chOff x="0" y="0"/>
            <a:chExt cx="812800" cy="812800"/>
          </a:xfrm>
        </p:grpSpPr>
        <p:sp>
          <p:nvSpPr>
            <p:cNvPr id="9" name="Freeform 9"/>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DBC8A"/>
            </a:solidFill>
          </p:spPr>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659"/>
                </a:lnSpc>
              </a:pPr>
              <a:endParaRPr/>
            </a:p>
          </p:txBody>
        </p:sp>
      </p:grpSp>
      <p:sp>
        <p:nvSpPr>
          <p:cNvPr id="11" name="AutoShape 11"/>
          <p:cNvSpPr/>
          <p:nvPr/>
        </p:nvSpPr>
        <p:spPr>
          <a:xfrm>
            <a:off x="9933063" y="9410700"/>
            <a:ext cx="8507337" cy="0"/>
          </a:xfrm>
          <a:prstGeom prst="line">
            <a:avLst/>
          </a:prstGeom>
          <a:ln w="38100" cap="flat">
            <a:solidFill>
              <a:srgbClr val="F4EADB"/>
            </a:solidFill>
            <a:prstDash val="solid"/>
            <a:headEnd type="none" w="sm" len="sm"/>
            <a:tailEnd type="none" w="sm" len="sm"/>
          </a:ln>
        </p:spPr>
      </p:sp>
      <p:sp>
        <p:nvSpPr>
          <p:cNvPr id="12" name="Freeform 12"/>
          <p:cNvSpPr/>
          <p:nvPr/>
        </p:nvSpPr>
        <p:spPr>
          <a:xfrm>
            <a:off x="1399030" y="3072196"/>
            <a:ext cx="7374640" cy="4136211"/>
          </a:xfrm>
          <a:custGeom>
            <a:avLst/>
            <a:gdLst/>
            <a:ahLst/>
            <a:cxnLst/>
            <a:rect l="l" t="t" r="r" b="b"/>
            <a:pathLst>
              <a:path w="7374640" h="4136211">
                <a:moveTo>
                  <a:pt x="0" y="0"/>
                </a:moveTo>
                <a:lnTo>
                  <a:pt x="7374640" y="0"/>
                </a:lnTo>
                <a:lnTo>
                  <a:pt x="7374640" y="4136211"/>
                </a:lnTo>
                <a:lnTo>
                  <a:pt x="0" y="4136211"/>
                </a:lnTo>
                <a:lnTo>
                  <a:pt x="0" y="0"/>
                </a:lnTo>
                <a:close/>
              </a:path>
            </a:pathLst>
          </a:custGeom>
          <a:blipFill>
            <a:blip r:embed="rId3"/>
            <a:stretch>
              <a:fillRect/>
            </a:stretch>
          </a:blipFill>
        </p:spPr>
      </p:sp>
      <p:sp>
        <p:nvSpPr>
          <p:cNvPr id="13" name="TextBox 13"/>
          <p:cNvSpPr txBox="1"/>
          <p:nvPr/>
        </p:nvSpPr>
        <p:spPr>
          <a:xfrm>
            <a:off x="4312147" y="591373"/>
            <a:ext cx="9663706" cy="1047750"/>
          </a:xfrm>
          <a:prstGeom prst="rect">
            <a:avLst/>
          </a:prstGeom>
        </p:spPr>
        <p:txBody>
          <a:bodyPr lIns="0" tIns="0" rIns="0" bIns="0" rtlCol="0" anchor="t">
            <a:spAutoFit/>
          </a:bodyPr>
          <a:lstStyle/>
          <a:p>
            <a:pPr algn="ctr">
              <a:lnSpc>
                <a:spcPts val="7800"/>
              </a:lnSpc>
            </a:pPr>
            <a:r>
              <a:rPr lang="en-US" sz="6500">
                <a:solidFill>
                  <a:srgbClr val="F4EADB"/>
                </a:solidFill>
                <a:latin typeface="Bodoni FLF Italics"/>
              </a:rPr>
              <a:t>Supraconducteurs</a:t>
            </a:r>
          </a:p>
        </p:txBody>
      </p:sp>
      <p:sp>
        <p:nvSpPr>
          <p:cNvPr id="14" name="TextBox 14"/>
          <p:cNvSpPr txBox="1"/>
          <p:nvPr/>
        </p:nvSpPr>
        <p:spPr>
          <a:xfrm>
            <a:off x="9486186" y="2925763"/>
            <a:ext cx="7773114" cy="4340225"/>
          </a:xfrm>
          <a:prstGeom prst="rect">
            <a:avLst/>
          </a:prstGeom>
        </p:spPr>
        <p:txBody>
          <a:bodyPr lIns="0" tIns="0" rIns="0" bIns="0" rtlCol="0" anchor="t">
            <a:spAutoFit/>
          </a:bodyPr>
          <a:lstStyle/>
          <a:p>
            <a:pPr>
              <a:lnSpc>
                <a:spcPts val="4900"/>
              </a:lnSpc>
              <a:spcBef>
                <a:spcPct val="0"/>
              </a:spcBef>
            </a:pPr>
            <a:r>
              <a:rPr lang="en-US" sz="3500">
                <a:solidFill>
                  <a:srgbClr val="F4EADB"/>
                </a:solidFill>
                <a:latin typeface="Arimo"/>
              </a:rPr>
              <a:t>Les mouvements des électrons sont ralentis et les électrons s'associent et se synchronisent en paires (paire de Cooper). Les défauts du matériau sont incapables de perturber cette vague d'électrons ce qui met fin à la résistance électrique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1178</Words>
  <Application>Microsoft Macintosh PowerPoint</Application>
  <PresentationFormat>Custom</PresentationFormat>
  <Paragraphs>213</Paragraphs>
  <Slides>23</Slides>
  <Notes>16</Notes>
  <HiddenSlides>0</HiddenSlides>
  <MMClips>6</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Bodoni FLF Bold</vt:lpstr>
      <vt:lpstr>Bodoni FLF</vt:lpstr>
      <vt:lpstr>Bodoni FLF Italics</vt:lpstr>
      <vt:lpstr>Arimo</vt:lpstr>
      <vt:lpstr>Alice Bold</vt:lpstr>
      <vt:lpstr>Calibri</vt:lpstr>
      <vt:lpstr>YouTube Noto</vt:lpstr>
      <vt:lpstr>Open Sans Extra Bold</vt:lpstr>
      <vt:lpstr>Alice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Propriétés intrinsèques</dc:title>
  <cp:lastModifiedBy>Eloise Macias</cp:lastModifiedBy>
  <cp:revision>2</cp:revision>
  <dcterms:created xsi:type="dcterms:W3CDTF">2006-08-16T00:00:00Z</dcterms:created>
  <dcterms:modified xsi:type="dcterms:W3CDTF">2023-06-12T09:06:32Z</dcterms:modified>
  <dc:identifier>DAFllrsRSU4</dc:identifier>
</cp:coreProperties>
</file>

<file path=docProps/thumbnail.jpeg>
</file>